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5203150" cy="32404050"/>
  <p:notesSz cx="6858000" cy="9144000"/>
  <p:defaultTextStyle>
    <a:defPPr>
      <a:defRPr lang="en-US"/>
    </a:defPPr>
    <a:lvl1pPr algn="l" rtl="0" fontAlgn="base">
      <a:spcBef>
        <a:spcPct val="0"/>
      </a:spcBef>
      <a:spcAft>
        <a:spcPct val="0"/>
      </a:spcAft>
      <a:defRPr sz="6500" kern="1200">
        <a:solidFill>
          <a:schemeClr val="tx1"/>
        </a:solidFill>
        <a:latin typeface="Arial" pitchFamily="34" charset="0"/>
        <a:ea typeface="+mn-ea"/>
        <a:cs typeface="B Lotus" pitchFamily="2" charset="-78"/>
      </a:defRPr>
    </a:lvl1pPr>
    <a:lvl2pPr marL="411480" algn="l" rtl="0" fontAlgn="base">
      <a:spcBef>
        <a:spcPct val="0"/>
      </a:spcBef>
      <a:spcAft>
        <a:spcPct val="0"/>
      </a:spcAft>
      <a:defRPr sz="6500" kern="1200">
        <a:solidFill>
          <a:schemeClr val="tx1"/>
        </a:solidFill>
        <a:latin typeface="Arial" pitchFamily="34" charset="0"/>
        <a:ea typeface="+mn-ea"/>
        <a:cs typeface="B Lotus" pitchFamily="2" charset="-78"/>
      </a:defRPr>
    </a:lvl2pPr>
    <a:lvl3pPr marL="822960" algn="l" rtl="0" fontAlgn="base">
      <a:spcBef>
        <a:spcPct val="0"/>
      </a:spcBef>
      <a:spcAft>
        <a:spcPct val="0"/>
      </a:spcAft>
      <a:defRPr sz="6500" kern="1200">
        <a:solidFill>
          <a:schemeClr val="tx1"/>
        </a:solidFill>
        <a:latin typeface="Arial" pitchFamily="34" charset="0"/>
        <a:ea typeface="+mn-ea"/>
        <a:cs typeface="B Lotus" pitchFamily="2" charset="-78"/>
      </a:defRPr>
    </a:lvl3pPr>
    <a:lvl4pPr marL="1234440" algn="l" rtl="0" fontAlgn="base">
      <a:spcBef>
        <a:spcPct val="0"/>
      </a:spcBef>
      <a:spcAft>
        <a:spcPct val="0"/>
      </a:spcAft>
      <a:defRPr sz="6500" kern="1200">
        <a:solidFill>
          <a:schemeClr val="tx1"/>
        </a:solidFill>
        <a:latin typeface="Arial" pitchFamily="34" charset="0"/>
        <a:ea typeface="+mn-ea"/>
        <a:cs typeface="B Lotus" pitchFamily="2" charset="-78"/>
      </a:defRPr>
    </a:lvl4pPr>
    <a:lvl5pPr marL="1645920" algn="l" rtl="0" fontAlgn="base">
      <a:spcBef>
        <a:spcPct val="0"/>
      </a:spcBef>
      <a:spcAft>
        <a:spcPct val="0"/>
      </a:spcAft>
      <a:defRPr sz="6500" kern="1200">
        <a:solidFill>
          <a:schemeClr val="tx1"/>
        </a:solidFill>
        <a:latin typeface="Arial" pitchFamily="34" charset="0"/>
        <a:ea typeface="+mn-ea"/>
        <a:cs typeface="B Lotus" pitchFamily="2" charset="-78"/>
      </a:defRPr>
    </a:lvl5pPr>
    <a:lvl6pPr marL="2057400" algn="r" defTabSz="822960" rtl="1" eaLnBrk="1" latinLnBrk="0" hangingPunct="1">
      <a:defRPr sz="6500" kern="1200">
        <a:solidFill>
          <a:schemeClr val="tx1"/>
        </a:solidFill>
        <a:latin typeface="Arial" pitchFamily="34" charset="0"/>
        <a:ea typeface="+mn-ea"/>
        <a:cs typeface="B Lotus" pitchFamily="2" charset="-78"/>
      </a:defRPr>
    </a:lvl6pPr>
    <a:lvl7pPr marL="2468880" algn="r" defTabSz="822960" rtl="1" eaLnBrk="1" latinLnBrk="0" hangingPunct="1">
      <a:defRPr sz="6500" kern="1200">
        <a:solidFill>
          <a:schemeClr val="tx1"/>
        </a:solidFill>
        <a:latin typeface="Arial" pitchFamily="34" charset="0"/>
        <a:ea typeface="+mn-ea"/>
        <a:cs typeface="B Lotus" pitchFamily="2" charset="-78"/>
      </a:defRPr>
    </a:lvl7pPr>
    <a:lvl8pPr marL="2880360" algn="r" defTabSz="822960" rtl="1" eaLnBrk="1" latinLnBrk="0" hangingPunct="1">
      <a:defRPr sz="6500" kern="1200">
        <a:solidFill>
          <a:schemeClr val="tx1"/>
        </a:solidFill>
        <a:latin typeface="Arial" pitchFamily="34" charset="0"/>
        <a:ea typeface="+mn-ea"/>
        <a:cs typeface="B Lotus" pitchFamily="2" charset="-78"/>
      </a:defRPr>
    </a:lvl8pPr>
    <a:lvl9pPr marL="3291840" algn="r" defTabSz="822960" rtl="1" eaLnBrk="1" latinLnBrk="0" hangingPunct="1">
      <a:defRPr sz="6500" kern="1200">
        <a:solidFill>
          <a:schemeClr val="tx1"/>
        </a:solidFill>
        <a:latin typeface="Arial" pitchFamily="34" charset="0"/>
        <a:ea typeface="+mn-ea"/>
        <a:cs typeface="B Lotus" pitchFamily="2" charset="-7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DF99"/>
    <a:srgbClr val="9AD69B"/>
    <a:srgbClr val="92D294"/>
    <a:srgbClr val="80CA82"/>
    <a:srgbClr val="34A721"/>
    <a:srgbClr val="0046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19" autoAdjust="0"/>
    <p:restoredTop sz="98305" autoAdjust="0"/>
  </p:normalViewPr>
  <p:slideViewPr>
    <p:cSldViewPr>
      <p:cViewPr>
        <p:scale>
          <a:sx n="40" d="100"/>
          <a:sy n="40" d="100"/>
        </p:scale>
        <p:origin x="-1392" y="60"/>
      </p:cViewPr>
      <p:guideLst>
        <p:guide orient="horz" pos="10206"/>
        <p:guide pos="7938"/>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Arial" pitchFamily="34" charset="0"/>
              </a:defRPr>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Arial" pitchFamily="34" charset="0"/>
              </a:defRPr>
            </a:lvl1pPr>
          </a:lstStyle>
          <a:p>
            <a:endParaRPr lang="en-US"/>
          </a:p>
        </p:txBody>
      </p:sp>
      <p:sp>
        <p:nvSpPr>
          <p:cNvPr id="3076" name="Rectangle 4"/>
          <p:cNvSpPr>
            <a:spLocks noGrp="1" noRot="1" noChangeAspect="1" noChangeArrowheads="1" noTextEdit="1"/>
          </p:cNvSpPr>
          <p:nvPr>
            <p:ph type="sldImg" idx="2"/>
          </p:nvPr>
        </p:nvSpPr>
        <p:spPr bwMode="auto">
          <a:xfrm>
            <a:off x="2095500" y="685800"/>
            <a:ext cx="2667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Arial" pitchFamily="34" charset="0"/>
              </a:defRPr>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Arial" pitchFamily="34" charset="0"/>
              </a:defRPr>
            </a:lvl1pPr>
          </a:lstStyle>
          <a:p>
            <a:fld id="{1FA75D4F-5268-4A0E-93C0-5D586B9EBAF3}" type="slidenum">
              <a:rPr lang="en-US"/>
              <a:pPr/>
              <a:t>‹#›</a:t>
            </a:fld>
            <a:endParaRPr lang="en-US"/>
          </a:p>
        </p:txBody>
      </p:sp>
    </p:spTree>
    <p:extLst>
      <p:ext uri="{BB962C8B-B14F-4D97-AF65-F5344CB8AC3E}">
        <p14:creationId xmlns:p14="http://schemas.microsoft.com/office/powerpoint/2010/main" val="73729122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100" kern="1200">
        <a:solidFill>
          <a:schemeClr val="tx1"/>
        </a:solidFill>
        <a:latin typeface="Arial" pitchFamily="34" charset="0"/>
        <a:ea typeface="+mn-ea"/>
        <a:cs typeface="Arial" pitchFamily="34" charset="0"/>
      </a:defRPr>
    </a:lvl1pPr>
    <a:lvl2pPr marL="411480" algn="l" rtl="0" fontAlgn="base">
      <a:spcBef>
        <a:spcPct val="30000"/>
      </a:spcBef>
      <a:spcAft>
        <a:spcPct val="0"/>
      </a:spcAft>
      <a:defRPr sz="1100" kern="1200">
        <a:solidFill>
          <a:schemeClr val="tx1"/>
        </a:solidFill>
        <a:latin typeface="Arial" pitchFamily="34" charset="0"/>
        <a:ea typeface="+mn-ea"/>
        <a:cs typeface="Arial" pitchFamily="34" charset="0"/>
      </a:defRPr>
    </a:lvl2pPr>
    <a:lvl3pPr marL="822960" algn="l" rtl="0" fontAlgn="base">
      <a:spcBef>
        <a:spcPct val="30000"/>
      </a:spcBef>
      <a:spcAft>
        <a:spcPct val="0"/>
      </a:spcAft>
      <a:defRPr sz="1100" kern="1200">
        <a:solidFill>
          <a:schemeClr val="tx1"/>
        </a:solidFill>
        <a:latin typeface="Arial" pitchFamily="34" charset="0"/>
        <a:ea typeface="+mn-ea"/>
        <a:cs typeface="Arial" pitchFamily="34" charset="0"/>
      </a:defRPr>
    </a:lvl3pPr>
    <a:lvl4pPr marL="1234440" algn="l" rtl="0" fontAlgn="base">
      <a:spcBef>
        <a:spcPct val="30000"/>
      </a:spcBef>
      <a:spcAft>
        <a:spcPct val="0"/>
      </a:spcAft>
      <a:defRPr sz="1100" kern="1200">
        <a:solidFill>
          <a:schemeClr val="tx1"/>
        </a:solidFill>
        <a:latin typeface="Arial" pitchFamily="34" charset="0"/>
        <a:ea typeface="+mn-ea"/>
        <a:cs typeface="Arial" pitchFamily="34" charset="0"/>
      </a:defRPr>
    </a:lvl4pPr>
    <a:lvl5pPr marL="1645920" algn="l" rtl="0" fontAlgn="base">
      <a:spcBef>
        <a:spcPct val="30000"/>
      </a:spcBef>
      <a:spcAft>
        <a:spcPct val="0"/>
      </a:spcAft>
      <a:defRPr sz="1100" kern="1200">
        <a:solidFill>
          <a:schemeClr val="tx1"/>
        </a:solidFill>
        <a:latin typeface="Arial" pitchFamily="34" charset="0"/>
        <a:ea typeface="+mn-ea"/>
        <a:cs typeface="Arial" pitchFamily="34" charset="0"/>
      </a:defRPr>
    </a:lvl5pPr>
    <a:lvl6pPr marL="2057400" algn="r" defTabSz="822960" rtl="1" eaLnBrk="1" latinLnBrk="0" hangingPunct="1">
      <a:defRPr sz="1100" kern="1200">
        <a:solidFill>
          <a:schemeClr val="tx1"/>
        </a:solidFill>
        <a:latin typeface="+mn-lt"/>
        <a:ea typeface="+mn-ea"/>
        <a:cs typeface="+mn-cs"/>
      </a:defRPr>
    </a:lvl6pPr>
    <a:lvl7pPr marL="2468880" algn="r" defTabSz="822960" rtl="1" eaLnBrk="1" latinLnBrk="0" hangingPunct="1">
      <a:defRPr sz="1100" kern="1200">
        <a:solidFill>
          <a:schemeClr val="tx1"/>
        </a:solidFill>
        <a:latin typeface="+mn-lt"/>
        <a:ea typeface="+mn-ea"/>
        <a:cs typeface="+mn-cs"/>
      </a:defRPr>
    </a:lvl7pPr>
    <a:lvl8pPr marL="2880360" algn="r" defTabSz="822960" rtl="1" eaLnBrk="1" latinLnBrk="0" hangingPunct="1">
      <a:defRPr sz="1100" kern="1200">
        <a:solidFill>
          <a:schemeClr val="tx1"/>
        </a:solidFill>
        <a:latin typeface="+mn-lt"/>
        <a:ea typeface="+mn-ea"/>
        <a:cs typeface="+mn-cs"/>
      </a:defRPr>
    </a:lvl8pPr>
    <a:lvl9pPr marL="3291840" algn="r" defTabSz="822960" rtl="1"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E1B480-468B-44AE-BCF3-D82F99323615}" type="slidenum">
              <a:rPr lang="en-US"/>
              <a:pPr/>
              <a:t>1</a:t>
            </a:fld>
            <a:endParaRPr lang="en-US"/>
          </a:p>
        </p:txBody>
      </p:sp>
      <p:sp>
        <p:nvSpPr>
          <p:cNvPr id="4098" name="Rectangle 2"/>
          <p:cNvSpPr>
            <a:spLocks noGrp="1" noRot="1" noChangeAspect="1" noChangeArrowheads="1" noTextEdit="1"/>
          </p:cNvSpPr>
          <p:nvPr>
            <p:ph type="sldImg"/>
          </p:nvPr>
        </p:nvSpPr>
        <p:spPr>
          <a:xfrm>
            <a:off x="2095500" y="685800"/>
            <a:ext cx="2667000" cy="3429000"/>
          </a:xfrm>
          <a:ln/>
        </p:spPr>
      </p:sp>
      <p:sp>
        <p:nvSpPr>
          <p:cNvPr id="4099" name="Rectangle 3"/>
          <p:cNvSpPr>
            <a:spLocks noGrp="1" noChangeArrowheads="1"/>
          </p:cNvSpPr>
          <p:nvPr>
            <p:ph type="body" idx="1"/>
          </p:nvPr>
        </p:nvSpPr>
        <p:spPr/>
        <p:txBody>
          <a:bodyPr/>
          <a:lstStyle/>
          <a:p>
            <a:endParaRPr lang="fa-I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90236" y="10065790"/>
            <a:ext cx="21422678" cy="6946336"/>
          </a:xfrm>
        </p:spPr>
        <p:txBody>
          <a:bodyPr/>
          <a:lstStyle/>
          <a:p>
            <a:r>
              <a:rPr lang="en-US" smtClean="0"/>
              <a:t>Click to edit Master title style</a:t>
            </a:r>
            <a:endParaRPr lang="fa-IR"/>
          </a:p>
        </p:txBody>
      </p:sp>
      <p:sp>
        <p:nvSpPr>
          <p:cNvPr id="3" name="Subtitle 2"/>
          <p:cNvSpPr>
            <a:spLocks noGrp="1"/>
          </p:cNvSpPr>
          <p:nvPr>
            <p:ph type="subTitle" idx="1"/>
          </p:nvPr>
        </p:nvSpPr>
        <p:spPr>
          <a:xfrm>
            <a:off x="3780474" y="18362297"/>
            <a:ext cx="17642205" cy="8281035"/>
          </a:xfrm>
        </p:spPr>
        <p:txBody>
          <a:bodyPr/>
          <a:lstStyle>
            <a:lvl1pPr marL="0" indent="0" algn="ctr">
              <a:buNone/>
              <a:defRPr/>
            </a:lvl1pPr>
            <a:lvl2pPr marL="411480" indent="0" algn="ctr">
              <a:buNone/>
              <a:defRPr/>
            </a:lvl2pPr>
            <a:lvl3pPr marL="822960" indent="0" algn="ctr">
              <a:buNone/>
              <a:defRPr/>
            </a:lvl3pPr>
            <a:lvl4pPr marL="1234440" indent="0" algn="ctr">
              <a:buNone/>
              <a:defRPr/>
            </a:lvl4pPr>
            <a:lvl5pPr marL="1645920" indent="0" algn="ctr">
              <a:buNone/>
              <a:defRPr/>
            </a:lvl5pPr>
            <a:lvl6pPr marL="2057400" indent="0" algn="ctr">
              <a:buNone/>
              <a:defRPr/>
            </a:lvl6pPr>
            <a:lvl7pPr marL="2468880" indent="0" algn="ctr">
              <a:buNone/>
              <a:defRPr/>
            </a:lvl7pPr>
            <a:lvl8pPr marL="2880360" indent="0" algn="ctr">
              <a:buNone/>
              <a:defRPr/>
            </a:lvl8pPr>
            <a:lvl9pPr marL="3291840" indent="0" algn="ctr">
              <a:buNone/>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319B03C-53BE-4A49-9B03-1F96E30D6D2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8EFB7F6-E392-4DA8-B119-45C3FC635B8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272285" y="1298133"/>
            <a:ext cx="5670709" cy="27650331"/>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1260157" y="1298133"/>
            <a:ext cx="16872109" cy="2765033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8033AA9-9EA6-4275-B37E-0C0EBC48DFD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C7C8BDC-9DEF-4C71-80A5-A05D817A983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90874" y="20822134"/>
            <a:ext cx="21422678" cy="6435804"/>
          </a:xfrm>
        </p:spPr>
        <p:txBody>
          <a:bodyPr anchor="t"/>
          <a:lstStyle>
            <a:lvl1pPr algn="r">
              <a:defRPr sz="3600" b="1" cap="all"/>
            </a:lvl1pPr>
          </a:lstStyle>
          <a:p>
            <a:r>
              <a:rPr lang="en-US" smtClean="0"/>
              <a:t>Click to edit Master title style</a:t>
            </a:r>
            <a:endParaRPr lang="fa-IR"/>
          </a:p>
        </p:txBody>
      </p:sp>
      <p:sp>
        <p:nvSpPr>
          <p:cNvPr id="3" name="Text Placeholder 2"/>
          <p:cNvSpPr>
            <a:spLocks noGrp="1"/>
          </p:cNvSpPr>
          <p:nvPr>
            <p:ph type="body" idx="1"/>
          </p:nvPr>
        </p:nvSpPr>
        <p:spPr>
          <a:xfrm>
            <a:off x="1990874" y="13733748"/>
            <a:ext cx="21422678" cy="7088386"/>
          </a:xfrm>
        </p:spPr>
        <p:txBody>
          <a:bodyPr anchor="b"/>
          <a:lstStyle>
            <a:lvl1pPr marL="0" indent="0">
              <a:buNone/>
              <a:defRPr sz="1800"/>
            </a:lvl1pPr>
            <a:lvl2pPr marL="411480" indent="0">
              <a:buNone/>
              <a:defRPr sz="1600"/>
            </a:lvl2pPr>
            <a:lvl3pPr marL="822960" indent="0">
              <a:buNone/>
              <a:defRPr sz="1400"/>
            </a:lvl3pPr>
            <a:lvl4pPr marL="1234440" indent="0">
              <a:buNone/>
              <a:defRPr sz="1300"/>
            </a:lvl4pPr>
            <a:lvl5pPr marL="1645920" indent="0">
              <a:buNone/>
              <a:defRPr sz="1300"/>
            </a:lvl5pPr>
            <a:lvl6pPr marL="2057400" indent="0">
              <a:buNone/>
              <a:defRPr sz="1300"/>
            </a:lvl6pPr>
            <a:lvl7pPr marL="2468880" indent="0">
              <a:buNone/>
              <a:defRPr sz="1300"/>
            </a:lvl7pPr>
            <a:lvl8pPr marL="2880360" indent="0">
              <a:buNone/>
              <a:defRPr sz="1300"/>
            </a:lvl8pPr>
            <a:lvl9pPr marL="3291840" indent="0">
              <a:buNone/>
              <a:defRPr sz="13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E5D4867-A022-46BF-85B6-9BEEF9D03A5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1260157" y="7560948"/>
            <a:ext cx="11271409" cy="21387517"/>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12671585" y="7560948"/>
            <a:ext cx="11271409" cy="21387517"/>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87CA089-2D00-4DCC-B569-38BE3655BAE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1260159" y="7252941"/>
            <a:ext cx="11135767" cy="3023815"/>
          </a:xfrm>
        </p:spPr>
        <p:txBody>
          <a:bodyPr anchor="b"/>
          <a:lstStyle>
            <a:lvl1pPr marL="0" indent="0">
              <a:buNone/>
              <a:defRPr sz="2200" b="1"/>
            </a:lvl1pPr>
            <a:lvl2pPr marL="411480" indent="0">
              <a:buNone/>
              <a:defRPr sz="1800" b="1"/>
            </a:lvl2pPr>
            <a:lvl3pPr marL="822960" indent="0">
              <a:buNone/>
              <a:defRPr sz="1600" b="1"/>
            </a:lvl3pPr>
            <a:lvl4pPr marL="1234440" indent="0">
              <a:buNone/>
              <a:defRPr sz="1400" b="1"/>
            </a:lvl4pPr>
            <a:lvl5pPr marL="1645920" indent="0">
              <a:buNone/>
              <a:defRPr sz="1400" b="1"/>
            </a:lvl5pPr>
            <a:lvl6pPr marL="2057400" indent="0">
              <a:buNone/>
              <a:defRPr sz="1400" b="1"/>
            </a:lvl6pPr>
            <a:lvl7pPr marL="2468880" indent="0">
              <a:buNone/>
              <a:defRPr sz="1400" b="1"/>
            </a:lvl7pPr>
            <a:lvl8pPr marL="2880360" indent="0">
              <a:buNone/>
              <a:defRPr sz="1400" b="1"/>
            </a:lvl8pPr>
            <a:lvl9pPr marL="3291840"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1260159" y="10276754"/>
            <a:ext cx="11135767" cy="18668896"/>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12802851" y="7252941"/>
            <a:ext cx="11140142" cy="3023815"/>
          </a:xfrm>
        </p:spPr>
        <p:txBody>
          <a:bodyPr anchor="b"/>
          <a:lstStyle>
            <a:lvl1pPr marL="0" indent="0">
              <a:buNone/>
              <a:defRPr sz="2200" b="1"/>
            </a:lvl1pPr>
            <a:lvl2pPr marL="411480" indent="0">
              <a:buNone/>
              <a:defRPr sz="1800" b="1"/>
            </a:lvl2pPr>
            <a:lvl3pPr marL="822960" indent="0">
              <a:buNone/>
              <a:defRPr sz="1600" b="1"/>
            </a:lvl3pPr>
            <a:lvl4pPr marL="1234440" indent="0">
              <a:buNone/>
              <a:defRPr sz="1400" b="1"/>
            </a:lvl4pPr>
            <a:lvl5pPr marL="1645920" indent="0">
              <a:buNone/>
              <a:defRPr sz="1400" b="1"/>
            </a:lvl5pPr>
            <a:lvl6pPr marL="2057400" indent="0">
              <a:buNone/>
              <a:defRPr sz="1400" b="1"/>
            </a:lvl6pPr>
            <a:lvl7pPr marL="2468880" indent="0">
              <a:buNone/>
              <a:defRPr sz="1400" b="1"/>
            </a:lvl7pPr>
            <a:lvl8pPr marL="2880360" indent="0">
              <a:buNone/>
              <a:defRPr sz="1400" b="1"/>
            </a:lvl8pPr>
            <a:lvl9pPr marL="3291840"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12802851" y="10276754"/>
            <a:ext cx="11140142" cy="18668896"/>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2023922-7E6F-433E-808B-A3FD6BF01A7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0055382-AB31-49FC-8AF0-34859554635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D2B13C2-F7A8-4DA5-A793-3A1F55FF6C7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60156" y="1289693"/>
            <a:ext cx="8291662" cy="5490686"/>
          </a:xfrm>
        </p:spPr>
        <p:txBody>
          <a:bodyPr anchor="b"/>
          <a:lstStyle>
            <a:lvl1pPr algn="r">
              <a:defRPr sz="1800" b="1"/>
            </a:lvl1pPr>
          </a:lstStyle>
          <a:p>
            <a:r>
              <a:rPr lang="en-US" smtClean="0"/>
              <a:t>Click to edit Master title style</a:t>
            </a:r>
            <a:endParaRPr lang="fa-IR"/>
          </a:p>
        </p:txBody>
      </p:sp>
      <p:sp>
        <p:nvSpPr>
          <p:cNvPr id="3" name="Content Placeholder 2"/>
          <p:cNvSpPr>
            <a:spLocks noGrp="1"/>
          </p:cNvSpPr>
          <p:nvPr>
            <p:ph idx="1"/>
          </p:nvPr>
        </p:nvSpPr>
        <p:spPr>
          <a:xfrm>
            <a:off x="9853733" y="1289695"/>
            <a:ext cx="14089261" cy="27655957"/>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1260156" y="6780379"/>
            <a:ext cx="8291662" cy="22165270"/>
          </a:xfrm>
        </p:spPr>
        <p:txBody>
          <a:bodyPr/>
          <a:lstStyle>
            <a:lvl1pPr marL="0" indent="0">
              <a:buNone/>
              <a:defRPr sz="1300"/>
            </a:lvl1pPr>
            <a:lvl2pPr marL="411480" indent="0">
              <a:buNone/>
              <a:defRPr sz="1100"/>
            </a:lvl2pPr>
            <a:lvl3pPr marL="822960" indent="0">
              <a:buNone/>
              <a:defRPr sz="900"/>
            </a:lvl3pPr>
            <a:lvl4pPr marL="1234440" indent="0">
              <a:buNone/>
              <a:defRPr sz="800"/>
            </a:lvl4pPr>
            <a:lvl5pPr marL="1645920" indent="0">
              <a:buNone/>
              <a:defRPr sz="800"/>
            </a:lvl5pPr>
            <a:lvl6pPr marL="2057400" indent="0">
              <a:buNone/>
              <a:defRPr sz="800"/>
            </a:lvl6pPr>
            <a:lvl7pPr marL="2468880" indent="0">
              <a:buNone/>
              <a:defRPr sz="800"/>
            </a:lvl7pPr>
            <a:lvl8pPr marL="2880360" indent="0">
              <a:buNone/>
              <a:defRPr sz="800"/>
            </a:lvl8pPr>
            <a:lvl9pPr marL="3291840"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E2C8B43-D68A-4CE5-865B-454DFB00523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9993" y="22682837"/>
            <a:ext cx="15121890" cy="2677835"/>
          </a:xfrm>
        </p:spPr>
        <p:txBody>
          <a:bodyPr anchor="b"/>
          <a:lstStyle>
            <a:lvl1pPr algn="r">
              <a:defRPr sz="1800" b="1"/>
            </a:lvl1pPr>
          </a:lstStyle>
          <a:p>
            <a:r>
              <a:rPr lang="en-US" smtClean="0"/>
              <a:t>Click to edit Master title style</a:t>
            </a:r>
            <a:endParaRPr lang="fa-IR"/>
          </a:p>
        </p:txBody>
      </p:sp>
      <p:sp>
        <p:nvSpPr>
          <p:cNvPr id="3" name="Picture Placeholder 2"/>
          <p:cNvSpPr>
            <a:spLocks noGrp="1"/>
          </p:cNvSpPr>
          <p:nvPr>
            <p:ph type="pic" idx="1"/>
          </p:nvPr>
        </p:nvSpPr>
        <p:spPr>
          <a:xfrm>
            <a:off x="4939993" y="2895831"/>
            <a:ext cx="15121890" cy="19442430"/>
          </a:xfrm>
        </p:spPr>
        <p:txBody>
          <a:bodyPr/>
          <a:lstStyle>
            <a:lvl1pPr marL="0" indent="0">
              <a:buNone/>
              <a:defRPr sz="2900"/>
            </a:lvl1pPr>
            <a:lvl2pPr marL="411480" indent="0">
              <a:buNone/>
              <a:defRPr sz="2500"/>
            </a:lvl2pPr>
            <a:lvl3pPr marL="822960" indent="0">
              <a:buNone/>
              <a:defRPr sz="220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endParaRPr lang="fa-IR"/>
          </a:p>
        </p:txBody>
      </p:sp>
      <p:sp>
        <p:nvSpPr>
          <p:cNvPr id="4" name="Text Placeholder 3"/>
          <p:cNvSpPr>
            <a:spLocks noGrp="1"/>
          </p:cNvSpPr>
          <p:nvPr>
            <p:ph type="body" sz="half" idx="2"/>
          </p:nvPr>
        </p:nvSpPr>
        <p:spPr>
          <a:xfrm>
            <a:off x="4939993" y="25360672"/>
            <a:ext cx="15121890" cy="3802975"/>
          </a:xfrm>
        </p:spPr>
        <p:txBody>
          <a:bodyPr/>
          <a:lstStyle>
            <a:lvl1pPr marL="0" indent="0">
              <a:buNone/>
              <a:defRPr sz="1300"/>
            </a:lvl1pPr>
            <a:lvl2pPr marL="411480" indent="0">
              <a:buNone/>
              <a:defRPr sz="1100"/>
            </a:lvl2pPr>
            <a:lvl3pPr marL="822960" indent="0">
              <a:buNone/>
              <a:defRPr sz="900"/>
            </a:lvl3pPr>
            <a:lvl4pPr marL="1234440" indent="0">
              <a:buNone/>
              <a:defRPr sz="800"/>
            </a:lvl4pPr>
            <a:lvl5pPr marL="1645920" indent="0">
              <a:buNone/>
              <a:defRPr sz="800"/>
            </a:lvl5pPr>
            <a:lvl6pPr marL="2057400" indent="0">
              <a:buNone/>
              <a:defRPr sz="800"/>
            </a:lvl6pPr>
            <a:lvl7pPr marL="2468880" indent="0">
              <a:buNone/>
              <a:defRPr sz="800"/>
            </a:lvl7pPr>
            <a:lvl8pPr marL="2880360" indent="0">
              <a:buNone/>
              <a:defRPr sz="800"/>
            </a:lvl8pPr>
            <a:lvl9pPr marL="3291840"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911215F-0DB7-48B2-8002-109D9C6EC31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60159" y="1298133"/>
            <a:ext cx="22682835" cy="5400675"/>
          </a:xfrm>
          <a:prstGeom prst="rect">
            <a:avLst/>
          </a:prstGeom>
          <a:noFill/>
          <a:ln w="9525">
            <a:noFill/>
            <a:miter lim="800000"/>
            <a:headEnd/>
            <a:tailEnd/>
          </a:ln>
          <a:effectLst/>
        </p:spPr>
        <p:txBody>
          <a:bodyPr vert="horz" wrap="square" lIns="329180" tIns="164590" rIns="329180" bIns="16459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260159" y="7560948"/>
            <a:ext cx="22682835" cy="21387517"/>
          </a:xfrm>
          <a:prstGeom prst="rect">
            <a:avLst/>
          </a:prstGeom>
          <a:noFill/>
          <a:ln w="9525">
            <a:noFill/>
            <a:miter lim="800000"/>
            <a:headEnd/>
            <a:tailEnd/>
          </a:ln>
          <a:effectLst/>
        </p:spPr>
        <p:txBody>
          <a:bodyPr vert="horz" wrap="square" lIns="329180" tIns="164590" rIns="329180" bIns="16459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260159" y="29508220"/>
            <a:ext cx="5880735" cy="2253094"/>
          </a:xfrm>
          <a:prstGeom prst="rect">
            <a:avLst/>
          </a:prstGeom>
          <a:noFill/>
          <a:ln w="9525">
            <a:noFill/>
            <a:miter lim="800000"/>
            <a:headEnd/>
            <a:tailEnd/>
          </a:ln>
          <a:effectLst/>
        </p:spPr>
        <p:txBody>
          <a:bodyPr vert="horz" wrap="square" lIns="329180" tIns="164590" rIns="329180" bIns="164590" numCol="1" anchor="t" anchorCtr="0" compatLnSpc="1">
            <a:prstTxWarp prst="textNoShape">
              <a:avLst/>
            </a:prstTxWarp>
          </a:bodyPr>
          <a:lstStyle>
            <a:lvl1pPr defTabSz="3291840">
              <a:defRPr sz="5000">
                <a:cs typeface="+mn-cs"/>
              </a:defRPr>
            </a:lvl1pPr>
          </a:lstStyle>
          <a:p>
            <a:endParaRPr lang="en-US"/>
          </a:p>
        </p:txBody>
      </p:sp>
      <p:sp>
        <p:nvSpPr>
          <p:cNvPr id="1029" name="Rectangle 5"/>
          <p:cNvSpPr>
            <a:spLocks noGrp="1" noChangeArrowheads="1"/>
          </p:cNvSpPr>
          <p:nvPr>
            <p:ph type="ftr" sz="quarter" idx="3"/>
          </p:nvPr>
        </p:nvSpPr>
        <p:spPr bwMode="auto">
          <a:xfrm>
            <a:off x="8611076" y="29508220"/>
            <a:ext cx="7980998" cy="2253094"/>
          </a:xfrm>
          <a:prstGeom prst="rect">
            <a:avLst/>
          </a:prstGeom>
          <a:noFill/>
          <a:ln w="9525">
            <a:noFill/>
            <a:miter lim="800000"/>
            <a:headEnd/>
            <a:tailEnd/>
          </a:ln>
          <a:effectLst/>
        </p:spPr>
        <p:txBody>
          <a:bodyPr vert="horz" wrap="square" lIns="329180" tIns="164590" rIns="329180" bIns="164590" numCol="1" anchor="t" anchorCtr="0" compatLnSpc="1">
            <a:prstTxWarp prst="textNoShape">
              <a:avLst/>
            </a:prstTxWarp>
          </a:bodyPr>
          <a:lstStyle>
            <a:lvl1pPr algn="ctr" defTabSz="3291840">
              <a:defRPr sz="5000">
                <a:cs typeface="+mn-cs"/>
              </a:defRPr>
            </a:lvl1pPr>
          </a:lstStyle>
          <a:p>
            <a:endParaRPr lang="en-US"/>
          </a:p>
        </p:txBody>
      </p:sp>
      <p:sp>
        <p:nvSpPr>
          <p:cNvPr id="1030" name="Rectangle 6"/>
          <p:cNvSpPr>
            <a:spLocks noGrp="1" noChangeArrowheads="1"/>
          </p:cNvSpPr>
          <p:nvPr>
            <p:ph type="sldNum" sz="quarter" idx="4"/>
          </p:nvPr>
        </p:nvSpPr>
        <p:spPr bwMode="auto">
          <a:xfrm>
            <a:off x="18062259" y="29508220"/>
            <a:ext cx="5880735" cy="2253094"/>
          </a:xfrm>
          <a:prstGeom prst="rect">
            <a:avLst/>
          </a:prstGeom>
          <a:noFill/>
          <a:ln w="9525">
            <a:noFill/>
            <a:miter lim="800000"/>
            <a:headEnd/>
            <a:tailEnd/>
          </a:ln>
          <a:effectLst/>
        </p:spPr>
        <p:txBody>
          <a:bodyPr vert="horz" wrap="square" lIns="329180" tIns="164590" rIns="329180" bIns="164590" numCol="1" anchor="t" anchorCtr="0" compatLnSpc="1">
            <a:prstTxWarp prst="textNoShape">
              <a:avLst/>
            </a:prstTxWarp>
          </a:bodyPr>
          <a:lstStyle>
            <a:lvl1pPr algn="r" defTabSz="3291840">
              <a:defRPr sz="5000">
                <a:cs typeface="+mn-cs"/>
              </a:defRPr>
            </a:lvl1pPr>
          </a:lstStyle>
          <a:p>
            <a:fld id="{8905D11B-4603-446D-B8EE-6D5A70FAC80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291840" rtl="0" fontAlgn="base">
        <a:spcBef>
          <a:spcPct val="0"/>
        </a:spcBef>
        <a:spcAft>
          <a:spcPct val="0"/>
        </a:spcAft>
        <a:defRPr sz="15800">
          <a:solidFill>
            <a:schemeClr val="tx2"/>
          </a:solidFill>
          <a:latin typeface="+mj-lt"/>
          <a:ea typeface="+mj-ea"/>
          <a:cs typeface="+mj-cs"/>
        </a:defRPr>
      </a:lvl1pPr>
      <a:lvl2pPr algn="ctr" defTabSz="3291840" rtl="0" fontAlgn="base">
        <a:spcBef>
          <a:spcPct val="0"/>
        </a:spcBef>
        <a:spcAft>
          <a:spcPct val="0"/>
        </a:spcAft>
        <a:defRPr sz="15800">
          <a:solidFill>
            <a:schemeClr val="tx2"/>
          </a:solidFill>
          <a:latin typeface="Arial" pitchFamily="34" charset="0"/>
          <a:cs typeface="Arial" pitchFamily="34" charset="0"/>
        </a:defRPr>
      </a:lvl2pPr>
      <a:lvl3pPr algn="ctr" defTabSz="3291840" rtl="0" fontAlgn="base">
        <a:spcBef>
          <a:spcPct val="0"/>
        </a:spcBef>
        <a:spcAft>
          <a:spcPct val="0"/>
        </a:spcAft>
        <a:defRPr sz="15800">
          <a:solidFill>
            <a:schemeClr val="tx2"/>
          </a:solidFill>
          <a:latin typeface="Arial" pitchFamily="34" charset="0"/>
          <a:cs typeface="Arial" pitchFamily="34" charset="0"/>
        </a:defRPr>
      </a:lvl3pPr>
      <a:lvl4pPr algn="ctr" defTabSz="3291840" rtl="0" fontAlgn="base">
        <a:spcBef>
          <a:spcPct val="0"/>
        </a:spcBef>
        <a:spcAft>
          <a:spcPct val="0"/>
        </a:spcAft>
        <a:defRPr sz="15800">
          <a:solidFill>
            <a:schemeClr val="tx2"/>
          </a:solidFill>
          <a:latin typeface="Arial" pitchFamily="34" charset="0"/>
          <a:cs typeface="Arial" pitchFamily="34" charset="0"/>
        </a:defRPr>
      </a:lvl4pPr>
      <a:lvl5pPr algn="ctr" defTabSz="3291840" rtl="0" fontAlgn="base">
        <a:spcBef>
          <a:spcPct val="0"/>
        </a:spcBef>
        <a:spcAft>
          <a:spcPct val="0"/>
        </a:spcAft>
        <a:defRPr sz="15800">
          <a:solidFill>
            <a:schemeClr val="tx2"/>
          </a:solidFill>
          <a:latin typeface="Arial" pitchFamily="34" charset="0"/>
          <a:cs typeface="Arial" pitchFamily="34" charset="0"/>
        </a:defRPr>
      </a:lvl5pPr>
      <a:lvl6pPr marL="411480" algn="ctr" defTabSz="3291840" rtl="0" fontAlgn="base">
        <a:spcBef>
          <a:spcPct val="0"/>
        </a:spcBef>
        <a:spcAft>
          <a:spcPct val="0"/>
        </a:spcAft>
        <a:defRPr sz="15800">
          <a:solidFill>
            <a:schemeClr val="tx2"/>
          </a:solidFill>
          <a:latin typeface="Arial" pitchFamily="34" charset="0"/>
          <a:cs typeface="Arial" pitchFamily="34" charset="0"/>
        </a:defRPr>
      </a:lvl6pPr>
      <a:lvl7pPr marL="822960" algn="ctr" defTabSz="3291840" rtl="0" fontAlgn="base">
        <a:spcBef>
          <a:spcPct val="0"/>
        </a:spcBef>
        <a:spcAft>
          <a:spcPct val="0"/>
        </a:spcAft>
        <a:defRPr sz="15800">
          <a:solidFill>
            <a:schemeClr val="tx2"/>
          </a:solidFill>
          <a:latin typeface="Arial" pitchFamily="34" charset="0"/>
          <a:cs typeface="Arial" pitchFamily="34" charset="0"/>
        </a:defRPr>
      </a:lvl7pPr>
      <a:lvl8pPr marL="1234440" algn="ctr" defTabSz="3291840" rtl="0" fontAlgn="base">
        <a:spcBef>
          <a:spcPct val="0"/>
        </a:spcBef>
        <a:spcAft>
          <a:spcPct val="0"/>
        </a:spcAft>
        <a:defRPr sz="15800">
          <a:solidFill>
            <a:schemeClr val="tx2"/>
          </a:solidFill>
          <a:latin typeface="Arial" pitchFamily="34" charset="0"/>
          <a:cs typeface="Arial" pitchFamily="34" charset="0"/>
        </a:defRPr>
      </a:lvl8pPr>
      <a:lvl9pPr marL="1645920" algn="ctr" defTabSz="3291840" rtl="0" fontAlgn="base">
        <a:spcBef>
          <a:spcPct val="0"/>
        </a:spcBef>
        <a:spcAft>
          <a:spcPct val="0"/>
        </a:spcAft>
        <a:defRPr sz="15800">
          <a:solidFill>
            <a:schemeClr val="tx2"/>
          </a:solidFill>
          <a:latin typeface="Arial" pitchFamily="34" charset="0"/>
          <a:cs typeface="Arial" pitchFamily="34" charset="0"/>
        </a:defRPr>
      </a:lvl9pPr>
    </p:titleStyle>
    <p:bodyStyle>
      <a:lvl1pPr marL="1234440" indent="-1234440" algn="l" defTabSz="3291840" rtl="0" fontAlgn="base">
        <a:spcBef>
          <a:spcPct val="20000"/>
        </a:spcBef>
        <a:spcAft>
          <a:spcPct val="0"/>
        </a:spcAft>
        <a:buChar char="•"/>
        <a:defRPr sz="11500">
          <a:solidFill>
            <a:schemeClr val="tx1"/>
          </a:solidFill>
          <a:latin typeface="+mn-lt"/>
          <a:ea typeface="+mn-ea"/>
          <a:cs typeface="+mn-cs"/>
        </a:defRPr>
      </a:lvl1pPr>
      <a:lvl2pPr marL="2674620" indent="-1028700" algn="l" defTabSz="3291840" rtl="0" fontAlgn="base">
        <a:spcBef>
          <a:spcPct val="20000"/>
        </a:spcBef>
        <a:spcAft>
          <a:spcPct val="0"/>
        </a:spcAft>
        <a:buChar char="–"/>
        <a:defRPr sz="10100">
          <a:solidFill>
            <a:schemeClr val="tx1"/>
          </a:solidFill>
          <a:latin typeface="+mn-lt"/>
          <a:cs typeface="+mn-cs"/>
        </a:defRPr>
      </a:lvl2pPr>
      <a:lvl3pPr marL="4114800" indent="-822960" algn="l" defTabSz="3291840" rtl="0" fontAlgn="base">
        <a:spcBef>
          <a:spcPct val="20000"/>
        </a:spcBef>
        <a:spcAft>
          <a:spcPct val="0"/>
        </a:spcAft>
        <a:buChar char="•"/>
        <a:defRPr sz="8600">
          <a:solidFill>
            <a:schemeClr val="tx1"/>
          </a:solidFill>
          <a:latin typeface="+mn-lt"/>
          <a:cs typeface="+mn-cs"/>
        </a:defRPr>
      </a:lvl3pPr>
      <a:lvl4pPr marL="5760720" indent="-822960" algn="l" defTabSz="3291840" rtl="0" fontAlgn="base">
        <a:spcBef>
          <a:spcPct val="20000"/>
        </a:spcBef>
        <a:spcAft>
          <a:spcPct val="0"/>
        </a:spcAft>
        <a:buChar char="–"/>
        <a:defRPr sz="7200">
          <a:solidFill>
            <a:schemeClr val="tx1"/>
          </a:solidFill>
          <a:latin typeface="+mn-lt"/>
          <a:cs typeface="+mn-cs"/>
        </a:defRPr>
      </a:lvl4pPr>
      <a:lvl5pPr marL="7406640" indent="-822960" algn="l" defTabSz="3291840" rtl="0" fontAlgn="base">
        <a:spcBef>
          <a:spcPct val="20000"/>
        </a:spcBef>
        <a:spcAft>
          <a:spcPct val="0"/>
        </a:spcAft>
        <a:buChar char="»"/>
        <a:defRPr sz="7200">
          <a:solidFill>
            <a:schemeClr val="tx1"/>
          </a:solidFill>
          <a:latin typeface="+mn-lt"/>
          <a:cs typeface="+mn-cs"/>
        </a:defRPr>
      </a:lvl5pPr>
      <a:lvl6pPr marL="7818120" indent="-822960" algn="l" defTabSz="3291840" rtl="0" fontAlgn="base">
        <a:spcBef>
          <a:spcPct val="20000"/>
        </a:spcBef>
        <a:spcAft>
          <a:spcPct val="0"/>
        </a:spcAft>
        <a:buChar char="»"/>
        <a:defRPr sz="7200">
          <a:solidFill>
            <a:schemeClr val="tx1"/>
          </a:solidFill>
          <a:latin typeface="+mn-lt"/>
          <a:cs typeface="+mn-cs"/>
        </a:defRPr>
      </a:lvl6pPr>
      <a:lvl7pPr marL="8229600" indent="-822960" algn="l" defTabSz="3291840" rtl="0" fontAlgn="base">
        <a:spcBef>
          <a:spcPct val="20000"/>
        </a:spcBef>
        <a:spcAft>
          <a:spcPct val="0"/>
        </a:spcAft>
        <a:buChar char="»"/>
        <a:defRPr sz="7200">
          <a:solidFill>
            <a:schemeClr val="tx1"/>
          </a:solidFill>
          <a:latin typeface="+mn-lt"/>
          <a:cs typeface="+mn-cs"/>
        </a:defRPr>
      </a:lvl7pPr>
      <a:lvl8pPr marL="8641080" indent="-822960" algn="l" defTabSz="3291840" rtl="0" fontAlgn="base">
        <a:spcBef>
          <a:spcPct val="20000"/>
        </a:spcBef>
        <a:spcAft>
          <a:spcPct val="0"/>
        </a:spcAft>
        <a:buChar char="»"/>
        <a:defRPr sz="7200">
          <a:solidFill>
            <a:schemeClr val="tx1"/>
          </a:solidFill>
          <a:latin typeface="+mn-lt"/>
          <a:cs typeface="+mn-cs"/>
        </a:defRPr>
      </a:lvl8pPr>
      <a:lvl9pPr marL="9052560" indent="-822960" algn="l" defTabSz="3291840" rtl="0" fontAlgn="base">
        <a:spcBef>
          <a:spcPct val="20000"/>
        </a:spcBef>
        <a:spcAft>
          <a:spcPct val="0"/>
        </a:spcAft>
        <a:buChar char="»"/>
        <a:defRPr sz="7200">
          <a:solidFill>
            <a:schemeClr val="tx1"/>
          </a:solidFill>
          <a:latin typeface="+mn-lt"/>
          <a:cs typeface="+mn-cs"/>
        </a:defRPr>
      </a:lvl9pPr>
    </p:bodyStyle>
    <p:otherStyle>
      <a:defPPr>
        <a:defRPr lang="fa-IR"/>
      </a:defPPr>
      <a:lvl1pPr marL="0" algn="r" defTabSz="822960" rtl="1" eaLnBrk="1" latinLnBrk="0" hangingPunct="1">
        <a:defRPr sz="1600" kern="1200">
          <a:solidFill>
            <a:schemeClr val="tx1"/>
          </a:solidFill>
          <a:latin typeface="+mn-lt"/>
          <a:ea typeface="+mn-ea"/>
          <a:cs typeface="+mn-cs"/>
        </a:defRPr>
      </a:lvl1pPr>
      <a:lvl2pPr marL="411480" algn="r" defTabSz="822960" rtl="1" eaLnBrk="1" latinLnBrk="0" hangingPunct="1">
        <a:defRPr sz="1600" kern="1200">
          <a:solidFill>
            <a:schemeClr val="tx1"/>
          </a:solidFill>
          <a:latin typeface="+mn-lt"/>
          <a:ea typeface="+mn-ea"/>
          <a:cs typeface="+mn-cs"/>
        </a:defRPr>
      </a:lvl2pPr>
      <a:lvl3pPr marL="822960" algn="r" defTabSz="822960" rtl="1" eaLnBrk="1" latinLnBrk="0" hangingPunct="1">
        <a:defRPr sz="1600" kern="1200">
          <a:solidFill>
            <a:schemeClr val="tx1"/>
          </a:solidFill>
          <a:latin typeface="+mn-lt"/>
          <a:ea typeface="+mn-ea"/>
          <a:cs typeface="+mn-cs"/>
        </a:defRPr>
      </a:lvl3pPr>
      <a:lvl4pPr marL="1234440" algn="r" defTabSz="822960" rtl="1" eaLnBrk="1" latinLnBrk="0" hangingPunct="1">
        <a:defRPr sz="1600" kern="1200">
          <a:solidFill>
            <a:schemeClr val="tx1"/>
          </a:solidFill>
          <a:latin typeface="+mn-lt"/>
          <a:ea typeface="+mn-ea"/>
          <a:cs typeface="+mn-cs"/>
        </a:defRPr>
      </a:lvl4pPr>
      <a:lvl5pPr marL="1645920" algn="r" defTabSz="822960" rtl="1" eaLnBrk="1" latinLnBrk="0" hangingPunct="1">
        <a:defRPr sz="1600" kern="1200">
          <a:solidFill>
            <a:schemeClr val="tx1"/>
          </a:solidFill>
          <a:latin typeface="+mn-lt"/>
          <a:ea typeface="+mn-ea"/>
          <a:cs typeface="+mn-cs"/>
        </a:defRPr>
      </a:lvl5pPr>
      <a:lvl6pPr marL="2057400" algn="r" defTabSz="822960" rtl="1" eaLnBrk="1" latinLnBrk="0" hangingPunct="1">
        <a:defRPr sz="1600" kern="1200">
          <a:solidFill>
            <a:schemeClr val="tx1"/>
          </a:solidFill>
          <a:latin typeface="+mn-lt"/>
          <a:ea typeface="+mn-ea"/>
          <a:cs typeface="+mn-cs"/>
        </a:defRPr>
      </a:lvl6pPr>
      <a:lvl7pPr marL="2468880" algn="r" defTabSz="822960" rtl="1" eaLnBrk="1" latinLnBrk="0" hangingPunct="1">
        <a:defRPr sz="1600" kern="1200">
          <a:solidFill>
            <a:schemeClr val="tx1"/>
          </a:solidFill>
          <a:latin typeface="+mn-lt"/>
          <a:ea typeface="+mn-ea"/>
          <a:cs typeface="+mn-cs"/>
        </a:defRPr>
      </a:lvl7pPr>
      <a:lvl8pPr marL="2880360" algn="r" defTabSz="822960" rtl="1" eaLnBrk="1" latinLnBrk="0" hangingPunct="1">
        <a:defRPr sz="1600" kern="1200">
          <a:solidFill>
            <a:schemeClr val="tx1"/>
          </a:solidFill>
          <a:latin typeface="+mn-lt"/>
          <a:ea typeface="+mn-ea"/>
          <a:cs typeface="+mn-cs"/>
        </a:defRPr>
      </a:lvl8pPr>
      <a:lvl9pPr marL="3291840" algn="r" defTabSz="822960" rtl="1"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5.wmf"/><Relationship Id="rId18" Type="http://schemas.openxmlformats.org/officeDocument/2006/relationships/image" Target="../media/image8.jpeg"/><Relationship Id="rId3" Type="http://schemas.openxmlformats.org/officeDocument/2006/relationships/notesSlide" Target="../notesSlides/notesSlide1.xml"/><Relationship Id="rId21" Type="http://schemas.openxmlformats.org/officeDocument/2006/relationships/image" Target="../media/image11.jpeg"/><Relationship Id="rId7" Type="http://schemas.openxmlformats.org/officeDocument/2006/relationships/image" Target="../media/image2.wmf"/><Relationship Id="rId12" Type="http://schemas.openxmlformats.org/officeDocument/2006/relationships/oleObject" Target="../embeddings/oleObject5.bin"/><Relationship Id="rId17" Type="http://schemas.openxmlformats.org/officeDocument/2006/relationships/image" Target="../media/image7.wmf"/><Relationship Id="rId2" Type="http://schemas.openxmlformats.org/officeDocument/2006/relationships/slideLayout" Target="../slideLayouts/slideLayout1.xml"/><Relationship Id="rId16" Type="http://schemas.openxmlformats.org/officeDocument/2006/relationships/oleObject" Target="../embeddings/oleObject7.bin"/><Relationship Id="rId20" Type="http://schemas.openxmlformats.org/officeDocument/2006/relationships/image" Target="../media/image10.jpeg"/><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4.wmf"/><Relationship Id="rId5" Type="http://schemas.openxmlformats.org/officeDocument/2006/relationships/image" Target="../media/image1.wmf"/><Relationship Id="rId15" Type="http://schemas.openxmlformats.org/officeDocument/2006/relationships/image" Target="../media/image6.wmf"/><Relationship Id="rId10" Type="http://schemas.openxmlformats.org/officeDocument/2006/relationships/oleObject" Target="../embeddings/oleObject4.bin"/><Relationship Id="rId19" Type="http://schemas.openxmlformats.org/officeDocument/2006/relationships/image" Target="../media/image9.jpeg"/><Relationship Id="rId4" Type="http://schemas.openxmlformats.org/officeDocument/2006/relationships/oleObject" Target="../embeddings/oleObject1.bin"/><Relationship Id="rId9" Type="http://schemas.openxmlformats.org/officeDocument/2006/relationships/image" Target="../media/image3.wmf"/><Relationship Id="rId1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8DF99"/>
        </a:solidFill>
        <a:effectLst/>
      </p:bgPr>
    </p:bg>
    <p:spTree>
      <p:nvGrpSpPr>
        <p:cNvPr id="1" name=""/>
        <p:cNvGrpSpPr/>
        <p:nvPr/>
      </p:nvGrpSpPr>
      <p:grpSpPr>
        <a:xfrm>
          <a:off x="0" y="0"/>
          <a:ext cx="0" cy="0"/>
          <a:chOff x="0" y="0"/>
          <a:chExt cx="0" cy="0"/>
        </a:xfrm>
      </p:grpSpPr>
      <p:sp>
        <p:nvSpPr>
          <p:cNvPr id="2061" name="Text Box 13"/>
          <p:cNvSpPr txBox="1">
            <a:spLocks noChangeArrowheads="1"/>
          </p:cNvSpPr>
          <p:nvPr/>
        </p:nvSpPr>
        <p:spPr bwMode="auto">
          <a:xfrm>
            <a:off x="12673583" y="10297369"/>
            <a:ext cx="12121406" cy="7992888"/>
          </a:xfrm>
          <a:prstGeom prst="rect">
            <a:avLst/>
          </a:prstGeom>
          <a:ln w="38100">
            <a:solidFill>
              <a:srgbClr val="004600"/>
            </a:solidFill>
            <a:headEnd/>
            <a:tailEnd/>
          </a:ln>
        </p:spPr>
        <p:style>
          <a:lnRef idx="2">
            <a:schemeClr val="dk1"/>
          </a:lnRef>
          <a:fillRef idx="1">
            <a:schemeClr val="lt1"/>
          </a:fillRef>
          <a:effectRef idx="0">
            <a:schemeClr val="dk1"/>
          </a:effectRef>
          <a:fontRef idx="minor">
            <a:schemeClr val="dk1"/>
          </a:fontRef>
        </p:style>
        <p:txBody>
          <a:bodyPr lIns="91389" tIns="45695" rIns="91389" bIns="45695"/>
          <a:lstStyle/>
          <a:p>
            <a:pPr algn="just" defTabSz="3291840" rtl="1">
              <a:lnSpc>
                <a:spcPct val="120000"/>
              </a:lnSpc>
            </a:pPr>
            <a:r>
              <a:rPr lang="fa-IR" sz="2400" b="1" dirty="0" smtClean="0">
                <a:solidFill>
                  <a:schemeClr val="tx1"/>
                </a:solidFill>
                <a:latin typeface="Arial" pitchFamily="34" charset="0"/>
                <a:cs typeface="B Nazanin" pitchFamily="2" charset="-78"/>
              </a:rPr>
              <a:t>مقدمه</a:t>
            </a:r>
          </a:p>
          <a:p>
            <a:pPr algn="just" rtl="1"/>
            <a:r>
              <a:rPr lang="fa-IR" sz="2400" dirty="0" smtClean="0">
                <a:cs typeface="B Nazanin" pitchFamily="2" charset="-78"/>
              </a:rPr>
              <a:t>در علوم خاک، منبع اصلی اطلاعات در مورد ویژگی‌های خاک، نقشه‌های مرسوم خاک هستند. از سوی دیگر، ارزیابی خاک‌ها معمولاً بر اساس نقشه‏ی خاک و واحدهای آن امکان‌پذیر می‌گردد. بنابراین، نقشه‌های موضوعی خاک که با این روش تولید می‌شوند، به‏طور معمول از دقت کافی برخوردار نمی‏باشند و در شرایطی که پدیده‌ی مورد نظر دارای تغییرات مکانی قابل توجهی باشد، شیوه‌های سنتی تهیه‏ی‌ نقشه‏ی خاک در تفسیر این تغییرات نارسا می‌باشند (صالحی و همکاران، 1386). از طرف ديگر، پیش‌بینی ویژگی‌های خاک با استفاده از نقشه‌های تفصیلی خاک انجام می‌شود. اما بايستی توجه داشت که خصوصیات خاک از مکانی به مکان دیگر، حتی در رابطه با یک نوع خاک معین و يا يک واحد نقشه‌ی خاص، تغییر می‌کنند (</a:t>
            </a:r>
            <a:r>
              <a:rPr lang="en-US" sz="2400" dirty="0" smtClean="0">
                <a:latin typeface="Times New Roman" pitchFamily="18" charset="0"/>
                <a:cs typeface="Times New Roman" pitchFamily="18" charset="0"/>
              </a:rPr>
              <a:t>Warrick and Nielsen, 1980</a:t>
            </a:r>
            <a:r>
              <a:rPr lang="fa-IR" sz="2400" dirty="0" smtClean="0">
                <a:cs typeface="B Nazanin" pitchFamily="2" charset="-78"/>
              </a:rPr>
              <a:t>). بنابراین، تخمین‌های نقطه‌ای با استفاده از نقشه‌ها‌ی سنتی خاک از دقت مناسبی برخوردار نیستند (</a:t>
            </a:r>
            <a:r>
              <a:rPr lang="en-US" sz="2400" dirty="0" smtClean="0">
                <a:latin typeface="Times New Roman" pitchFamily="18" charset="0"/>
                <a:cs typeface="Times New Roman" pitchFamily="18" charset="0"/>
              </a:rPr>
              <a:t>Burgess and Webster, 1980</a:t>
            </a:r>
            <a:r>
              <a:rPr lang="fa-IR" sz="2400" dirty="0" smtClean="0">
                <a:cs typeface="B Nazanin" pitchFamily="2" charset="-78"/>
              </a:rPr>
              <a:t>). به همین دلیل، در دهه‌های اخیر روش‌های درون‌یابی به‎طور گسترده مورد استفاده قرار گرفته‌اند. به ديگر سخن، روش‏های مختلفی برای تخمين متغیرهایی که دارای تغییرات زمانی و مکانی می‏باشند، به وجود آمده‌اند. تفاوت عمده‌ی این روش‌ها مربوط به نحوه‏ی محاسبه است. به‏طور کلی، مجموعه‌ای از روش‌های آماری تحت عنوان زمین‌آمار برای بررسی تغییرات مکانی خصوصیات خاک مورد استفاده قرار می‌گیرند که ارايه‏دهنده‏ی ابزاری برای توصیف الگوی تغییرپذیری (واریوگرام) و تخمین (کریجینگ) متغیر در نقاط نمونه‌برداری نشده با استفاده از اطلاعات محل‌های نمونه‌برداری شده می‌باشند. از سوی ديگر، موقعی تخمين‌های کریجینگ برای یک منطقه با چندین واحد خاک از دقت بالاتری برخوردار خواهند بود که تابع واریوگرام‌ برای هر واحد خاک به‌طور جداگانه محاسبه شود (</a:t>
            </a:r>
            <a:r>
              <a:rPr lang="en-US" sz="2400" dirty="0" smtClean="0">
                <a:latin typeface="Times New Roman" pitchFamily="18" charset="0"/>
                <a:cs typeface="Times New Roman" pitchFamily="18" charset="0"/>
              </a:rPr>
              <a:t>Stein</a:t>
            </a:r>
            <a:r>
              <a:rPr lang="en-US" sz="2400" dirty="0" smtClean="0">
                <a:cs typeface="B Nazanin" pitchFamily="2" charset="-78"/>
              </a:rPr>
              <a:t> </a:t>
            </a:r>
            <a:r>
              <a:rPr lang="en-US" sz="2400" i="1" dirty="0" smtClean="0">
                <a:latin typeface="Times New Roman" pitchFamily="18" charset="0"/>
                <a:cs typeface="Times New Roman" pitchFamily="18" charset="0"/>
              </a:rPr>
              <a:t>et al.</a:t>
            </a:r>
            <a:r>
              <a:rPr lang="en-US" sz="2400" dirty="0" smtClean="0">
                <a:latin typeface="Times New Roman" pitchFamily="18" charset="0"/>
                <a:cs typeface="Times New Roman" pitchFamily="18" charset="0"/>
              </a:rPr>
              <a:t>, 1988</a:t>
            </a:r>
            <a:r>
              <a:rPr lang="fa-IR" sz="2400" dirty="0" smtClean="0">
                <a:cs typeface="B Nazanin" pitchFamily="2" charset="-78"/>
              </a:rPr>
              <a:t>). با اين حال، هاولینک و بیرکنز (1992) تخمینگری مرکب از نقشه‌های سنتی خاک و کریجینگ را ابداع نمودند که نیاز به محاسبه‌ی ‌واریوگرام‌های جداگانه برای هر کدام از واحدهای نقشه را کاهش داد. از این رو، ترکیب نقشه‌های سنتی خاک با تخمينگر کریجینگ، به‌ويژه زمانی که تعداد نقاط مشاهداتی در هر واحد نقشه کم باشد، می‌تواند مفيد واقع شود. </a:t>
            </a:r>
            <a:r>
              <a:rPr lang="ar-SA" sz="2400" dirty="0" smtClean="0">
                <a:cs typeface="B Nazanin" pitchFamily="2" charset="-78"/>
              </a:rPr>
              <a:t>بنابراین، </a:t>
            </a:r>
            <a:r>
              <a:rPr lang="fa-IR" sz="2400" dirty="0" smtClean="0">
                <a:cs typeface="B Nazanin" pitchFamily="2" charset="-78"/>
              </a:rPr>
              <a:t>پژوهش حاضر به تخمين ویژگی‌های فیزیکی و شیمیایی در واحد‌های نقشه‌ی ژئوفرم (واحدهای ژئوپدولوژيک) بخشی از اراضی منطقه‌ی ساردوئيه‌ی جيرفت با استفاده از اطلاعات روش‌ سنتی نقشه‌برداری خاک، روش کريجينگ و ترکيب اين دو شيوه در قالب يک تخمينگر واحد پرداخته است و نتايج آنها را با همديگر مقايسه نموده است.</a:t>
            </a:r>
            <a:r>
              <a:rPr lang="en-US" sz="2400" dirty="0" smtClean="0">
                <a:cs typeface="B Nazanin" pitchFamily="2" charset="-78"/>
              </a:rPr>
              <a:t> </a:t>
            </a:r>
            <a:endParaRPr lang="en-US" sz="2400" b="1" dirty="0">
              <a:cs typeface="B Nazanin" pitchFamily="2" charset="-78"/>
            </a:endParaRPr>
          </a:p>
          <a:p>
            <a:pPr algn="just" defTabSz="3291840" rtl="1">
              <a:lnSpc>
                <a:spcPct val="130000"/>
              </a:lnSpc>
            </a:pPr>
            <a:r>
              <a:rPr lang="en-US" sz="2400" b="1" dirty="0">
                <a:cs typeface="B Nazanin" pitchFamily="2" charset="-78"/>
              </a:rPr>
              <a:t>       </a:t>
            </a:r>
            <a:endParaRPr lang="fa-IR" sz="2400" b="1" dirty="0">
              <a:cs typeface="B Nazanin" pitchFamily="2" charset="-78"/>
            </a:endParaRPr>
          </a:p>
        </p:txBody>
      </p:sp>
      <p:sp>
        <p:nvSpPr>
          <p:cNvPr id="2087" name="Text Box 39"/>
          <p:cNvSpPr txBox="1">
            <a:spLocks noChangeArrowheads="1"/>
          </p:cNvSpPr>
          <p:nvPr/>
        </p:nvSpPr>
        <p:spPr bwMode="auto">
          <a:xfrm>
            <a:off x="432223" y="25995113"/>
            <a:ext cx="11790040" cy="6048672"/>
          </a:xfrm>
          <a:prstGeom prst="rect">
            <a:avLst/>
          </a:prstGeom>
          <a:solidFill>
            <a:schemeClr val="bg1"/>
          </a:solidFill>
          <a:ln w="38100" cmpd="thinThick">
            <a:solidFill>
              <a:srgbClr val="004600"/>
            </a:solidFill>
            <a:prstDash val="solid"/>
            <a:miter lim="800000"/>
            <a:headEnd/>
            <a:tailEnd/>
          </a:ln>
          <a:effectLst/>
        </p:spPr>
        <p:txBody>
          <a:bodyPr lIns="91439" tIns="45719" rIns="91439" bIns="45719"/>
          <a:lstStyle/>
          <a:p>
            <a:pPr marL="342900" indent="-342900" algn="just" defTabSz="3291840" rtl="1">
              <a:lnSpc>
                <a:spcPct val="110000"/>
              </a:lnSpc>
            </a:pPr>
            <a:r>
              <a:rPr lang="fa-IR" sz="2400" b="1" dirty="0" smtClean="0">
                <a:cs typeface="B Nazanin" pitchFamily="2" charset="-78"/>
              </a:rPr>
              <a:t>منابع</a:t>
            </a:r>
          </a:p>
          <a:p>
            <a:pPr algn="just" rtl="1"/>
            <a:r>
              <a:rPr lang="ar-SA" sz="1600" dirty="0" smtClean="0">
                <a:cs typeface="B Nazanin" pitchFamily="2" charset="-78"/>
              </a:rPr>
              <a:t>صالحي،</a:t>
            </a:r>
            <a:r>
              <a:rPr lang="ar-SA" sz="1600" b="1" dirty="0" smtClean="0">
                <a:cs typeface="B Nazanin" pitchFamily="2" charset="-78"/>
              </a:rPr>
              <a:t> </a:t>
            </a:r>
            <a:r>
              <a:rPr lang="ar-SA" sz="1600" dirty="0" smtClean="0">
                <a:cs typeface="B Nazanin" pitchFamily="2" charset="-78"/>
              </a:rPr>
              <a:t>م. ح</a:t>
            </a:r>
            <a:r>
              <a:rPr lang="ar-SA" sz="1600" b="1" dirty="0" smtClean="0">
                <a:cs typeface="B Nazanin" pitchFamily="2" charset="-78"/>
              </a:rPr>
              <a:t>.،</a:t>
            </a:r>
            <a:r>
              <a:rPr lang="ar-SA" sz="1600" dirty="0" smtClean="0">
                <a:cs typeface="B Nazanin" pitchFamily="2" charset="-78"/>
              </a:rPr>
              <a:t> محمدي، ج.، خادمي، ح. و كريميان اقبال، م. ١٣٨6. ارتقای كيفيت نقشه‌هاي مرسوم خاك از طريق تركيب آن‌ها با تخمينگر كريجينگ. مجله‌ی علمي كشاورزي دانشگاه شهيد چمران اهواز، جلد 30 (شماره‌ی 4)، 106-93. </a:t>
            </a:r>
            <a:endParaRPr lang="en-US" sz="1600" dirty="0" smtClean="0">
              <a:cs typeface="B Nazanin" pitchFamily="2" charset="-78"/>
            </a:endParaRPr>
          </a:p>
          <a:p>
            <a:pPr algn="just"/>
            <a:r>
              <a:rPr lang="en-US" sz="1600" dirty="0" smtClean="0">
                <a:latin typeface="Times New Roman" pitchFamily="18" charset="0"/>
                <a:cs typeface="Times New Roman" pitchFamily="18" charset="0"/>
              </a:rPr>
              <a:t>Burgess, T. M.  and Webster, R. 1980. Optimal interpolation and </a:t>
            </a:r>
            <a:r>
              <a:rPr lang="en-US" sz="1600" dirty="0" err="1" smtClean="0">
                <a:latin typeface="Times New Roman" pitchFamily="18" charset="0"/>
                <a:cs typeface="Times New Roman" pitchFamily="18" charset="0"/>
              </a:rPr>
              <a:t>isarithmic</a:t>
            </a:r>
            <a:r>
              <a:rPr lang="en-US" sz="1600" dirty="0" smtClean="0">
                <a:latin typeface="Times New Roman" pitchFamily="18" charset="0"/>
                <a:cs typeface="Times New Roman" pitchFamily="18" charset="0"/>
              </a:rPr>
              <a:t> mapping of soil properties: I. The variogram and punctual kriging. Soil Science, 31: 315–331. </a:t>
            </a:r>
          </a:p>
          <a:p>
            <a:pPr algn="just"/>
            <a:r>
              <a:rPr lang="en-US" sz="1600" dirty="0" err="1" smtClean="0">
                <a:latin typeface="Times New Roman" pitchFamily="18" charset="0"/>
                <a:cs typeface="Times New Roman" pitchFamily="18" charset="0"/>
              </a:rPr>
              <a:t>Cambardella</a:t>
            </a:r>
            <a:r>
              <a:rPr lang="en-US" sz="1600" dirty="0" smtClean="0">
                <a:latin typeface="Times New Roman" pitchFamily="18" charset="0"/>
                <a:cs typeface="Times New Roman" pitchFamily="18" charset="0"/>
              </a:rPr>
              <a:t>, C.A., Moorman, T. B., </a:t>
            </a:r>
            <a:r>
              <a:rPr lang="en-US" sz="1600" dirty="0" err="1" smtClean="0">
                <a:latin typeface="Times New Roman" pitchFamily="18" charset="0"/>
                <a:cs typeface="Times New Roman" pitchFamily="18" charset="0"/>
              </a:rPr>
              <a:t>Parkin</a:t>
            </a:r>
            <a:r>
              <a:rPr lang="en-US" sz="1600" dirty="0" smtClean="0">
                <a:latin typeface="Times New Roman" pitchFamily="18" charset="0"/>
                <a:cs typeface="Times New Roman" pitchFamily="18" charset="0"/>
              </a:rPr>
              <a:t>, T. B., </a:t>
            </a:r>
            <a:r>
              <a:rPr lang="en-US" sz="1600" dirty="0" err="1" smtClean="0">
                <a:latin typeface="Times New Roman" pitchFamily="18" charset="0"/>
                <a:cs typeface="Times New Roman" pitchFamily="18" charset="0"/>
              </a:rPr>
              <a:t>Karlen</a:t>
            </a:r>
            <a:r>
              <a:rPr lang="en-US" sz="1600" dirty="0" smtClean="0">
                <a:latin typeface="Times New Roman" pitchFamily="18" charset="0"/>
                <a:cs typeface="Times New Roman" pitchFamily="18" charset="0"/>
              </a:rPr>
              <a:t>, D. L., </a:t>
            </a:r>
            <a:r>
              <a:rPr lang="en-US" sz="1600" dirty="0" err="1" smtClean="0">
                <a:latin typeface="Times New Roman" pitchFamily="18" charset="0"/>
                <a:cs typeface="Times New Roman" pitchFamily="18" charset="0"/>
              </a:rPr>
              <a:t>Turco</a:t>
            </a:r>
            <a:r>
              <a:rPr lang="en-US" sz="1600" dirty="0" smtClean="0">
                <a:latin typeface="Times New Roman" pitchFamily="18" charset="0"/>
                <a:cs typeface="Times New Roman" pitchFamily="18" charset="0"/>
              </a:rPr>
              <a:t>, R. F. and </a:t>
            </a:r>
            <a:r>
              <a:rPr lang="en-US" sz="1600" dirty="0" err="1" smtClean="0">
                <a:latin typeface="Times New Roman" pitchFamily="18" charset="0"/>
                <a:cs typeface="Times New Roman" pitchFamily="18" charset="0"/>
              </a:rPr>
              <a:t>Konopka</a:t>
            </a:r>
            <a:r>
              <a:rPr lang="en-US" sz="1600" dirty="0" smtClean="0">
                <a:latin typeface="Times New Roman" pitchFamily="18" charset="0"/>
                <a:cs typeface="Times New Roman" pitchFamily="18" charset="0"/>
              </a:rPr>
              <a:t>, A. E. 1994. Field scale variability of soil properties in Central Iowa soils. Soil Science Society of America Journal, 58: 1501-1511.</a:t>
            </a:r>
          </a:p>
          <a:p>
            <a:pPr algn="just"/>
            <a:r>
              <a:rPr lang="en-US" sz="1600" dirty="0" err="1" smtClean="0">
                <a:latin typeface="Times New Roman" pitchFamily="18" charset="0"/>
                <a:cs typeface="Times New Roman" pitchFamily="18" charset="0"/>
              </a:rPr>
              <a:t>Goovaerts</a:t>
            </a:r>
            <a:r>
              <a:rPr lang="en-US" sz="1600" dirty="0" smtClean="0">
                <a:latin typeface="Times New Roman" pitchFamily="18" charset="0"/>
                <a:cs typeface="Times New Roman" pitchFamily="18" charset="0"/>
              </a:rPr>
              <a:t>, P. 1999. Geostatistics in soil science: state-of-the-art and perspectives. </a:t>
            </a:r>
            <a:r>
              <a:rPr lang="en-US" sz="1600" dirty="0" err="1" smtClean="0">
                <a:latin typeface="Times New Roman" pitchFamily="18" charset="0"/>
                <a:cs typeface="Times New Roman" pitchFamily="18" charset="0"/>
              </a:rPr>
              <a:t>Geoderma</a:t>
            </a:r>
            <a:r>
              <a:rPr lang="en-US" sz="1600" dirty="0" smtClean="0">
                <a:latin typeface="Times New Roman" pitchFamily="18" charset="0"/>
                <a:cs typeface="Times New Roman" pitchFamily="18" charset="0"/>
              </a:rPr>
              <a:t>, 89: 1-45.</a:t>
            </a:r>
          </a:p>
          <a:p>
            <a:pPr algn="just"/>
            <a:r>
              <a:rPr lang="en-US" sz="1600" dirty="0" err="1" smtClean="0">
                <a:latin typeface="Times New Roman" pitchFamily="18" charset="0"/>
                <a:cs typeface="Times New Roman" pitchFamily="18" charset="0"/>
              </a:rPr>
              <a:t>Heuvelink</a:t>
            </a:r>
            <a:r>
              <a:rPr lang="en-US" sz="1600" dirty="0" smtClean="0">
                <a:latin typeface="Times New Roman" pitchFamily="18" charset="0"/>
                <a:cs typeface="Times New Roman" pitchFamily="18" charset="0"/>
              </a:rPr>
              <a:t>, G.B. and </a:t>
            </a:r>
            <a:r>
              <a:rPr lang="en-US" sz="1600" dirty="0" err="1" smtClean="0">
                <a:latin typeface="Times New Roman" pitchFamily="18" charset="0"/>
                <a:cs typeface="Times New Roman" pitchFamily="18" charset="0"/>
              </a:rPr>
              <a:t>Bierkens</a:t>
            </a:r>
            <a:r>
              <a:rPr lang="en-US" sz="1600" dirty="0" smtClean="0">
                <a:latin typeface="Times New Roman" pitchFamily="18" charset="0"/>
                <a:cs typeface="Times New Roman" pitchFamily="18" charset="0"/>
              </a:rPr>
              <a:t>, M. F. P. 1992. Combining soil maps with interpolation from point observations to predict quantitative soil properties. </a:t>
            </a:r>
            <a:r>
              <a:rPr lang="en-US" sz="1600" dirty="0" err="1" smtClean="0">
                <a:latin typeface="Times New Roman" pitchFamily="18" charset="0"/>
                <a:cs typeface="Times New Roman" pitchFamily="18" charset="0"/>
              </a:rPr>
              <a:t>Geoderma</a:t>
            </a:r>
            <a:r>
              <a:rPr lang="en-US" sz="1600" dirty="0" smtClean="0">
                <a:latin typeface="Times New Roman" pitchFamily="18" charset="0"/>
                <a:cs typeface="Times New Roman" pitchFamily="18" charset="0"/>
              </a:rPr>
              <a:t>, 55: 1-15. </a:t>
            </a:r>
          </a:p>
          <a:p>
            <a:pPr algn="just"/>
            <a:r>
              <a:rPr lang="en-US" sz="1600" dirty="0" smtClean="0">
                <a:latin typeface="Times New Roman" pitchFamily="18" charset="0"/>
                <a:cs typeface="Times New Roman" pitchFamily="18" charset="0"/>
              </a:rPr>
              <a:t>Stein, A., </a:t>
            </a:r>
            <a:r>
              <a:rPr lang="en-US" sz="1600" dirty="0" err="1" smtClean="0">
                <a:latin typeface="Times New Roman" pitchFamily="18" charset="0"/>
                <a:cs typeface="Times New Roman" pitchFamily="18" charset="0"/>
              </a:rPr>
              <a:t>Hoogerwef</a:t>
            </a:r>
            <a:r>
              <a:rPr lang="en-US" sz="1600" dirty="0" smtClean="0">
                <a:latin typeface="Times New Roman" pitchFamily="18" charset="0"/>
                <a:cs typeface="Times New Roman" pitchFamily="18" charset="0"/>
              </a:rPr>
              <a:t>, M. and </a:t>
            </a:r>
            <a:r>
              <a:rPr lang="en-US" sz="1600" dirty="0" err="1" smtClean="0">
                <a:latin typeface="Times New Roman" pitchFamily="18" charset="0"/>
                <a:cs typeface="Times New Roman" pitchFamily="18" charset="0"/>
              </a:rPr>
              <a:t>Bouma</a:t>
            </a:r>
            <a:r>
              <a:rPr lang="en-US" sz="1600" dirty="0" smtClean="0">
                <a:latin typeface="Times New Roman" pitchFamily="18" charset="0"/>
                <a:cs typeface="Times New Roman" pitchFamily="18" charset="0"/>
              </a:rPr>
              <a:t>, J. 1988. Use of map-delineation to improve co-kriging of point data on moisture deficits. </a:t>
            </a:r>
            <a:r>
              <a:rPr lang="en-US" sz="1600" dirty="0" err="1" smtClean="0">
                <a:latin typeface="Times New Roman" pitchFamily="18" charset="0"/>
                <a:cs typeface="Times New Roman" pitchFamily="18" charset="0"/>
              </a:rPr>
              <a:t>Geoderma</a:t>
            </a:r>
            <a:r>
              <a:rPr lang="en-US" sz="1600" dirty="0" smtClean="0">
                <a:latin typeface="Times New Roman" pitchFamily="18" charset="0"/>
                <a:cs typeface="Times New Roman" pitchFamily="18" charset="0"/>
              </a:rPr>
              <a:t>, 43: 311–325.</a:t>
            </a:r>
          </a:p>
          <a:p>
            <a:pPr algn="just"/>
            <a:r>
              <a:rPr lang="en-US" sz="1600" dirty="0" smtClean="0">
                <a:latin typeface="Times New Roman" pitchFamily="18" charset="0"/>
                <a:cs typeface="Times New Roman" pitchFamily="18" charset="0"/>
              </a:rPr>
              <a:t>Warrick, A. and Nielsen, D. R. 1980. Spatial variability of soil physical properties in the field. In: D. Hillel (Ed.), </a:t>
            </a:r>
            <a:r>
              <a:rPr lang="en-US" sz="1600" i="1" dirty="0" smtClean="0">
                <a:latin typeface="Times New Roman" pitchFamily="18" charset="0"/>
                <a:cs typeface="Times New Roman" pitchFamily="18" charset="0"/>
              </a:rPr>
              <a:t>Applications of Soil Physics</a:t>
            </a:r>
            <a:r>
              <a:rPr lang="en-US" sz="1600" dirty="0" smtClean="0">
                <a:latin typeface="Times New Roman" pitchFamily="18" charset="0"/>
                <a:cs typeface="Times New Roman" pitchFamily="18" charset="0"/>
              </a:rPr>
              <a:t>. Academic Press, New York, 319–324.</a:t>
            </a:r>
          </a:p>
          <a:p>
            <a:pPr algn="just"/>
            <a:r>
              <a:rPr lang="en-US" sz="1600" dirty="0" smtClean="0">
                <a:latin typeface="Times New Roman" pitchFamily="18" charset="0"/>
                <a:cs typeface="Times New Roman" pitchFamily="18" charset="0"/>
              </a:rPr>
              <a:t>Webster R. and Oliver M.A. 1990. </a:t>
            </a:r>
            <a:r>
              <a:rPr lang="en-US" sz="1600" i="1" dirty="0" smtClean="0">
                <a:latin typeface="Times New Roman" pitchFamily="18" charset="0"/>
                <a:cs typeface="Times New Roman" pitchFamily="18" charset="0"/>
              </a:rPr>
              <a:t>Statistical Methods in Soil and Land Resource Survey</a:t>
            </a:r>
            <a:r>
              <a:rPr lang="en-US" sz="1600" dirty="0" smtClean="0">
                <a:latin typeface="Times New Roman" pitchFamily="18" charset="0"/>
                <a:cs typeface="Times New Roman" pitchFamily="18" charset="0"/>
              </a:rPr>
              <a:t>. Oxford University </a:t>
            </a:r>
            <a:r>
              <a:rPr lang="en-US" sz="1600" dirty="0" err="1" smtClean="0">
                <a:latin typeface="Times New Roman" pitchFamily="18" charset="0"/>
                <a:cs typeface="Times New Roman" pitchFamily="18" charset="0"/>
              </a:rPr>
              <a:t>Press,Oxford</a:t>
            </a:r>
            <a:r>
              <a:rPr lang="en-US" sz="1600" dirty="0" smtClean="0">
                <a:latin typeface="Times New Roman" pitchFamily="18" charset="0"/>
                <a:cs typeface="Times New Roman" pitchFamily="18" charset="0"/>
              </a:rPr>
              <a:t>.</a:t>
            </a:r>
          </a:p>
          <a:p>
            <a:pPr algn="just"/>
            <a:r>
              <a:rPr lang="en-US" sz="1600" dirty="0" smtClean="0">
                <a:latin typeface="Times New Roman" pitchFamily="18" charset="0"/>
                <a:cs typeface="Times New Roman" pitchFamily="18" charset="0"/>
              </a:rPr>
              <a:t>Yang, R., </a:t>
            </a:r>
            <a:r>
              <a:rPr lang="en-US" sz="1600" dirty="0" err="1" smtClean="0">
                <a:latin typeface="Times New Roman" pitchFamily="18" charset="0"/>
                <a:cs typeface="Times New Roman" pitchFamily="18" charset="0"/>
              </a:rPr>
              <a:t>Maob</a:t>
            </a:r>
            <a:r>
              <a:rPr lang="en-US" sz="1600" dirty="0" smtClean="0">
                <a:latin typeface="Times New Roman" pitchFamily="18" charset="0"/>
                <a:cs typeface="Times New Roman" pitchFamily="18" charset="0"/>
              </a:rPr>
              <a:t>, H. and </a:t>
            </a:r>
            <a:r>
              <a:rPr lang="en-US" sz="1600" dirty="0" err="1" smtClean="0">
                <a:latin typeface="Times New Roman" pitchFamily="18" charset="0"/>
                <a:cs typeface="Times New Roman" pitchFamily="18" charset="0"/>
              </a:rPr>
              <a:t>Shaoa</a:t>
            </a:r>
            <a:r>
              <a:rPr lang="en-US" sz="1600" dirty="0" smtClean="0">
                <a:latin typeface="Times New Roman" pitchFamily="18" charset="0"/>
                <a:cs typeface="Times New Roman" pitchFamily="18" charset="0"/>
              </a:rPr>
              <a:t>, Y.G. 2009. An investigation on the distribution of eight hazardous heavy metals in the suburban farmland of China. Journal of Hazardous Materials, 167: 1246–1251.</a:t>
            </a:r>
          </a:p>
          <a:p>
            <a:pPr algn="just"/>
            <a:r>
              <a:rPr lang="en-US" sz="1600" dirty="0" smtClean="0">
                <a:latin typeface="Times New Roman" pitchFamily="18" charset="0"/>
                <a:cs typeface="Times New Roman" pitchFamily="18" charset="0"/>
              </a:rPr>
              <a:t>Zhang, X., Lin, F., Jiang, Y., Wang, K. and </a:t>
            </a:r>
            <a:r>
              <a:rPr lang="en-US" sz="1600" dirty="0" err="1" smtClean="0">
                <a:latin typeface="Times New Roman" pitchFamily="18" charset="0"/>
                <a:cs typeface="Times New Roman" pitchFamily="18" charset="0"/>
              </a:rPr>
              <a:t>Feng</a:t>
            </a:r>
            <a:r>
              <a:rPr lang="en-US" sz="1600" dirty="0" smtClean="0">
                <a:latin typeface="Times New Roman" pitchFamily="18" charset="0"/>
                <a:cs typeface="Times New Roman" pitchFamily="18" charset="0"/>
              </a:rPr>
              <a:t>, X. L. 2008. Variability of total and available copper concentrations in relation to land use and soil properties in </a:t>
            </a:r>
            <a:r>
              <a:rPr lang="en-US" sz="1600" dirty="0" err="1" smtClean="0">
                <a:latin typeface="Times New Roman" pitchFamily="18" charset="0"/>
                <a:cs typeface="Times New Roman" pitchFamily="18" charset="0"/>
              </a:rPr>
              <a:t>Yangtz</a:t>
            </a:r>
            <a:r>
              <a:rPr lang="en-US" sz="1600" dirty="0" smtClean="0">
                <a:latin typeface="Times New Roman" pitchFamily="18" charset="0"/>
                <a:cs typeface="Times New Roman" pitchFamily="18" charset="0"/>
              </a:rPr>
              <a:t> river </a:t>
            </a:r>
            <a:r>
              <a:rPr lang="en-US" sz="1600" dirty="0" err="1" smtClean="0">
                <a:latin typeface="Times New Roman" pitchFamily="18" charset="0"/>
                <a:cs typeface="Times New Roman" pitchFamily="18" charset="0"/>
              </a:rPr>
              <a:t>deltabof</a:t>
            </a:r>
            <a:r>
              <a:rPr lang="en-US" sz="1600" dirty="0" smtClean="0">
                <a:latin typeface="Times New Roman" pitchFamily="18" charset="0"/>
                <a:cs typeface="Times New Roman" pitchFamily="18" charset="0"/>
              </a:rPr>
              <a:t> China. Journal of Environmental Monitoring Assessment, 155: 205-213</a:t>
            </a:r>
            <a:r>
              <a:rPr lang="ar-SA" sz="1600" dirty="0" smtClean="0">
                <a:latin typeface="Times New Roman" pitchFamily="18" charset="0"/>
                <a:cs typeface="Times New Roman" pitchFamily="18" charset="0"/>
              </a:rPr>
              <a:t>.</a:t>
            </a:r>
            <a:endParaRPr lang="en-US" sz="1600" dirty="0" smtClean="0">
              <a:latin typeface="Times New Roman" pitchFamily="18" charset="0"/>
              <a:cs typeface="Times New Roman" pitchFamily="18" charset="0"/>
            </a:endParaRPr>
          </a:p>
          <a:p>
            <a:pPr algn="just"/>
            <a:r>
              <a:rPr lang="en-US" sz="1600" dirty="0" smtClean="0">
                <a:latin typeface="Times New Roman" pitchFamily="18" charset="0"/>
                <a:cs typeface="Times New Roman" pitchFamily="18" charset="0"/>
              </a:rPr>
              <a:t>Zink J.A. 1989. </a:t>
            </a:r>
            <a:r>
              <a:rPr lang="en-US" sz="1600" dirty="0" err="1" smtClean="0">
                <a:latin typeface="Times New Roman" pitchFamily="18" charset="0"/>
                <a:cs typeface="Times New Roman" pitchFamily="18" charset="0"/>
              </a:rPr>
              <a:t>Physiography</a:t>
            </a:r>
            <a:r>
              <a:rPr lang="en-US" sz="1600" dirty="0" smtClean="0">
                <a:latin typeface="Times New Roman" pitchFamily="18" charset="0"/>
                <a:cs typeface="Times New Roman" pitchFamily="18" charset="0"/>
              </a:rPr>
              <a:t> and Soils. Lecture notes for soil students. Soil Science Division, Soil Survey Courses Subject Matter: K6 ITC, </a:t>
            </a:r>
            <a:r>
              <a:rPr lang="en-US" sz="1600" dirty="0" err="1" smtClean="0">
                <a:latin typeface="Times New Roman" pitchFamily="18" charset="0"/>
                <a:cs typeface="Times New Roman" pitchFamily="18" charset="0"/>
              </a:rPr>
              <a:t>Enschede</a:t>
            </a:r>
            <a:r>
              <a:rPr lang="en-US" sz="1600" dirty="0" smtClean="0">
                <a:latin typeface="Times New Roman" pitchFamily="18" charset="0"/>
                <a:cs typeface="Times New Roman" pitchFamily="18" charset="0"/>
              </a:rPr>
              <a:t>, Netherlands.</a:t>
            </a:r>
          </a:p>
          <a:p>
            <a:pPr algn="just"/>
            <a:r>
              <a:rPr lang="en-US" sz="1600" dirty="0" err="1" smtClean="0">
                <a:latin typeface="Times New Roman" pitchFamily="18" charset="0"/>
                <a:cs typeface="Times New Roman" pitchFamily="18" charset="0"/>
              </a:rPr>
              <a:t>Zong</a:t>
            </a:r>
            <a:r>
              <a:rPr lang="en-US" sz="1600" dirty="0" smtClean="0">
                <a:latin typeface="Times New Roman" pitchFamily="18" charset="0"/>
                <a:cs typeface="Times New Roman" pitchFamily="18" charset="0"/>
              </a:rPr>
              <a:t>-Ming, W., </a:t>
            </a:r>
            <a:r>
              <a:rPr lang="en-US" sz="1600" dirty="0" err="1" smtClean="0">
                <a:latin typeface="Times New Roman" pitchFamily="18" charset="0"/>
                <a:cs typeface="Times New Roman" pitchFamily="18" charset="0"/>
              </a:rPr>
              <a:t>Bai</a:t>
            </a:r>
            <a:r>
              <a:rPr lang="en-US" sz="1600" dirty="0" smtClean="0">
                <a:latin typeface="Times New Roman" pitchFamily="18" charset="0"/>
                <a:cs typeface="Times New Roman" pitchFamily="18" charset="0"/>
              </a:rPr>
              <a:t>, Z., Kai-Shan, S., Dian-Wei, L. and Chun-Ying, R. 2010. Spatial variability of soil organic carbon under maize monoculture in the Song-</a:t>
            </a:r>
            <a:r>
              <a:rPr lang="en-US" sz="1600" dirty="0" err="1" smtClean="0">
                <a:latin typeface="Times New Roman" pitchFamily="18" charset="0"/>
                <a:cs typeface="Times New Roman" pitchFamily="18" charset="0"/>
              </a:rPr>
              <a:t>Nen</a:t>
            </a:r>
            <a:r>
              <a:rPr lang="en-US" sz="1600" dirty="0" smtClean="0">
                <a:latin typeface="Times New Roman" pitchFamily="18" charset="0"/>
                <a:cs typeface="Times New Roman" pitchFamily="18" charset="0"/>
              </a:rPr>
              <a:t> plain, Northeast China. Pedosphere, 20: 80-89.</a:t>
            </a:r>
            <a:endParaRPr lang="fa-IR" sz="1600" b="1" dirty="0">
              <a:latin typeface="Times New Roman" pitchFamily="18" charset="0"/>
              <a:cs typeface="Times New Roman" pitchFamily="18" charset="0"/>
            </a:endParaRPr>
          </a:p>
        </p:txBody>
      </p:sp>
      <p:sp>
        <p:nvSpPr>
          <p:cNvPr id="2136" name="Text Box 88"/>
          <p:cNvSpPr txBox="1">
            <a:spLocks noChangeArrowheads="1"/>
          </p:cNvSpPr>
          <p:nvPr/>
        </p:nvSpPr>
        <p:spPr bwMode="auto">
          <a:xfrm>
            <a:off x="16274118" y="23762970"/>
            <a:ext cx="6192857" cy="400108"/>
          </a:xfrm>
          <a:prstGeom prst="rect">
            <a:avLst/>
          </a:prstGeom>
          <a:noFill/>
          <a:ln w="9525">
            <a:noFill/>
            <a:miter lim="800000"/>
            <a:headEnd/>
            <a:tailEnd/>
          </a:ln>
          <a:effectLst/>
        </p:spPr>
        <p:txBody>
          <a:bodyPr lIns="91439" tIns="45719" rIns="91439" bIns="45719">
            <a:spAutoFit/>
          </a:bodyPr>
          <a:lstStyle/>
          <a:p>
            <a:pPr defTabSz="3291840">
              <a:spcBef>
                <a:spcPct val="50000"/>
              </a:spcBef>
            </a:pPr>
            <a:endParaRPr lang="fa-IR" sz="2000" dirty="0">
              <a:cs typeface="Arial" pitchFamily="34" charset="0"/>
            </a:endParaRPr>
          </a:p>
        </p:txBody>
      </p:sp>
      <p:sp>
        <p:nvSpPr>
          <p:cNvPr id="2137" name="Text Box 89"/>
          <p:cNvSpPr txBox="1">
            <a:spLocks noChangeArrowheads="1"/>
          </p:cNvSpPr>
          <p:nvPr/>
        </p:nvSpPr>
        <p:spPr bwMode="auto">
          <a:xfrm>
            <a:off x="17354879" y="24987967"/>
            <a:ext cx="3167896" cy="400108"/>
          </a:xfrm>
          <a:prstGeom prst="rect">
            <a:avLst/>
          </a:prstGeom>
          <a:noFill/>
          <a:ln w="9525">
            <a:noFill/>
            <a:miter lim="800000"/>
            <a:headEnd/>
            <a:tailEnd/>
          </a:ln>
          <a:effectLst/>
        </p:spPr>
        <p:txBody>
          <a:bodyPr lIns="91439" tIns="45719" rIns="91439" bIns="45719">
            <a:spAutoFit/>
          </a:bodyPr>
          <a:lstStyle/>
          <a:p>
            <a:pPr defTabSz="3291840">
              <a:spcBef>
                <a:spcPct val="50000"/>
              </a:spcBef>
            </a:pPr>
            <a:endParaRPr lang="fa-IR" sz="2000" dirty="0">
              <a:cs typeface="Arial" pitchFamily="34" charset="0"/>
            </a:endParaRPr>
          </a:p>
        </p:txBody>
      </p:sp>
      <p:sp>
        <p:nvSpPr>
          <p:cNvPr id="14" name="Text Box 22"/>
          <p:cNvSpPr txBox="1">
            <a:spLocks noChangeArrowheads="1"/>
          </p:cNvSpPr>
          <p:nvPr/>
        </p:nvSpPr>
        <p:spPr bwMode="auto">
          <a:xfrm>
            <a:off x="12673583" y="5832524"/>
            <a:ext cx="12097344" cy="4176815"/>
          </a:xfrm>
          <a:prstGeom prst="rect">
            <a:avLst/>
          </a:prstGeom>
          <a:solidFill>
            <a:schemeClr val="bg1"/>
          </a:solidFill>
          <a:ln w="38100" cmpd="thickThin">
            <a:solidFill>
              <a:srgbClr val="004600"/>
            </a:solidFill>
            <a:prstDash val="solid"/>
            <a:miter lim="800000"/>
            <a:headEnd/>
            <a:tailEnd/>
          </a:ln>
          <a:effectLst/>
        </p:spPr>
        <p:txBody>
          <a:bodyPr lIns="91389" tIns="45695" rIns="91389" bIns="45695"/>
          <a:lstStyle/>
          <a:p>
            <a:pPr algn="just" defTabSz="3291840" rtl="1"/>
            <a:r>
              <a:rPr lang="fa-IR" sz="2400" b="1" dirty="0" smtClean="0">
                <a:cs typeface="B Nazanin" pitchFamily="2" charset="-78"/>
              </a:rPr>
              <a:t>چکيده</a:t>
            </a:r>
          </a:p>
          <a:p>
            <a:pPr algn="just" rtl="1"/>
            <a:r>
              <a:rPr lang="ar-SA" sz="2400" dirty="0" smtClean="0">
                <a:cs typeface="B Nazanin" pitchFamily="2" charset="-78"/>
              </a:rPr>
              <a:t>پژوهش حاضر به تخمين برخي ويژگي‌هاي فيزيكوشيميايي خاک در واحد‌های نقشه‌ی ژئوفرم بخشی از اراضی منطقه‌ی ساردوئيه با کاربرد روش‌های‌ سنتی نقشه‌برداری خاک، کريجينگ، و ترکيب اين دو شيوه در قالب يک تخمينگر واحد پرداخته است. پس از تهيه‌ی نقشه‌ی ژئوفرم منطقه، از خاک سطحی 150 نقطه‌ی مشاهداتی در قالب يک الگوی نمونه‌برداری تصادفی طبقه‌بندی‌شده، نمونه‌برداری شد و آناليزهای آزمايشگاهی لازم بر روی آنها انجام گرفت. مقدار تخمين و واريانس خطای تخمين متغيرهای مطالعاتی با استفاده از تخمينگرهای مورد نظر محاسبه شد و اعتبارسنجی آن‌ها با شاخص‌های آماری ضريب تبيين و جذر میانگین مربعات خطای نسبی انجام گرفت. نتایج نشان داد زمانی که کلاس همبستگی مکانی يک متغير قوی بود، استفاده از تخمينگر کريجينگ و روش ترکيبی، تخمين موفقيت‌آميزی از ويژگی‌های خاک را به‌ همراه داشت؛ اما استفاده از روش ترکیبی برای تخمین ويژگی‌های دارای کلاس همبستگی مکانی متوسط، از ارجحیت قابل توجهی نسبت به دو تخمينگر ديگر برخوردار نبود.</a:t>
            </a:r>
            <a:endParaRPr lang="fa-IR" sz="2400" dirty="0" smtClean="0">
              <a:cs typeface="B Nazanin" pitchFamily="2" charset="-78"/>
            </a:endParaRPr>
          </a:p>
          <a:p>
            <a:pPr algn="just" rtl="1"/>
            <a:endParaRPr lang="en-US" sz="2400" dirty="0" smtClean="0">
              <a:cs typeface="B Nazanin" pitchFamily="2" charset="-78"/>
            </a:endParaRPr>
          </a:p>
          <a:p>
            <a:pPr algn="just" rtl="1"/>
            <a:r>
              <a:rPr lang="fa-IR" sz="2400" b="1" dirty="0" smtClean="0">
                <a:cs typeface="B Nazanin" pitchFamily="2" charset="-78"/>
              </a:rPr>
              <a:t>واژگان کلیدی</a:t>
            </a:r>
            <a:r>
              <a:rPr lang="fa-IR" sz="2400" dirty="0" smtClean="0">
                <a:cs typeface="B Nazanin" pitchFamily="2" charset="-78"/>
              </a:rPr>
              <a:t>: تغييرپذيری خاک، کریجینگ، نقشه‌برداری خاک</a:t>
            </a:r>
            <a:endParaRPr lang="fa-IR" altLang="zh-CN" sz="2400" b="1" dirty="0">
              <a:cs typeface="B Nazanin" pitchFamily="2" charset="-78"/>
            </a:endParaRPr>
          </a:p>
          <a:p>
            <a:pPr algn="just" defTabSz="3291840" rtl="1">
              <a:lnSpc>
                <a:spcPct val="150000"/>
              </a:lnSpc>
            </a:pPr>
            <a:r>
              <a:rPr lang="fa-IR" altLang="zh-CN" sz="2400" b="1" dirty="0"/>
              <a:t>        </a:t>
            </a:r>
            <a:endParaRPr lang="fa-IR" sz="2400" b="1" dirty="0"/>
          </a:p>
        </p:txBody>
      </p:sp>
      <p:sp>
        <p:nvSpPr>
          <p:cNvPr id="15" name="Text Box 39"/>
          <p:cNvSpPr txBox="1">
            <a:spLocks noChangeArrowheads="1"/>
          </p:cNvSpPr>
          <p:nvPr/>
        </p:nvSpPr>
        <p:spPr bwMode="auto">
          <a:xfrm>
            <a:off x="12673583" y="18578289"/>
            <a:ext cx="12097344" cy="13465496"/>
          </a:xfrm>
          <a:prstGeom prst="rect">
            <a:avLst/>
          </a:prstGeom>
          <a:solidFill>
            <a:schemeClr val="bg1"/>
          </a:solidFill>
          <a:ln w="38100" cmpd="thinThick">
            <a:solidFill>
              <a:srgbClr val="004600"/>
            </a:solidFill>
            <a:prstDash val="solid"/>
            <a:miter lim="800000"/>
            <a:headEnd/>
            <a:tailEnd/>
          </a:ln>
          <a:effectLst/>
        </p:spPr>
        <p:txBody>
          <a:bodyPr lIns="91439" tIns="45719" rIns="91439" bIns="45719"/>
          <a:lstStyle/>
          <a:p>
            <a:pPr marL="342900" indent="-342900" algn="just" defTabSz="3291840" rtl="1">
              <a:lnSpc>
                <a:spcPct val="110000"/>
              </a:lnSpc>
            </a:pPr>
            <a:r>
              <a:rPr lang="fa-IR" sz="2400" b="1" dirty="0" smtClean="0">
                <a:cs typeface="B Nazanin" pitchFamily="2" charset="-78"/>
              </a:rPr>
              <a:t>مواد و روش‏ها</a:t>
            </a:r>
          </a:p>
          <a:p>
            <a:pPr algn="just" rtl="1"/>
            <a:r>
              <a:rPr lang="ar-SA" sz="2400" dirty="0" smtClean="0">
                <a:cs typeface="B Nazanin" pitchFamily="2" charset="-78"/>
              </a:rPr>
              <a:t>قسمتی از اراضی مرتعی بخش ساردوئیه‌ی شهرستان جیرفت واقع در حد فاصل طول‌‍‌های جغرافیایی </a:t>
            </a:r>
            <a:r>
              <a:rPr lang="ar-SA" sz="2400" baseline="30000" dirty="0" smtClean="0">
                <a:cs typeface="B Nazanin" pitchFamily="2" charset="-78"/>
              </a:rPr>
              <a:t>'</a:t>
            </a:r>
            <a:r>
              <a:rPr lang="ar-SA" sz="2400" dirty="0" smtClean="0">
                <a:cs typeface="B Nazanin" pitchFamily="2" charset="-78"/>
              </a:rPr>
              <a:t>17</a:t>
            </a:r>
            <a:r>
              <a:rPr lang="ar-SA" sz="2400" baseline="30000" dirty="0" smtClean="0">
                <a:cs typeface="B Nazanin" pitchFamily="2" charset="-78"/>
              </a:rPr>
              <a:t> º</a:t>
            </a:r>
            <a:r>
              <a:rPr lang="ar-SA" sz="2400" dirty="0" smtClean="0">
                <a:cs typeface="B Nazanin" pitchFamily="2" charset="-78"/>
              </a:rPr>
              <a:t>57 تا </a:t>
            </a:r>
            <a:r>
              <a:rPr lang="ar-SA" sz="2400" baseline="30000" dirty="0" smtClean="0">
                <a:cs typeface="B Nazanin" pitchFamily="2" charset="-78"/>
              </a:rPr>
              <a:t>'</a:t>
            </a:r>
            <a:r>
              <a:rPr lang="ar-SA" sz="2400" dirty="0" smtClean="0">
                <a:cs typeface="B Nazanin" pitchFamily="2" charset="-78"/>
              </a:rPr>
              <a:t>20 ˚57 شرقی و عرض‌های جغرافیایی </a:t>
            </a:r>
            <a:r>
              <a:rPr lang="ar-SA" sz="2400" baseline="30000" dirty="0" smtClean="0">
                <a:cs typeface="B Nazanin" pitchFamily="2" charset="-78"/>
              </a:rPr>
              <a:t>'</a:t>
            </a:r>
            <a:r>
              <a:rPr lang="ar-SA" sz="2400" dirty="0" smtClean="0">
                <a:cs typeface="B Nazanin" pitchFamily="2" charset="-78"/>
              </a:rPr>
              <a:t>11 ˚29 تا </a:t>
            </a:r>
            <a:r>
              <a:rPr lang="ar-SA" sz="2400" baseline="30000" dirty="0" smtClean="0">
                <a:cs typeface="B Nazanin" pitchFamily="2" charset="-78"/>
              </a:rPr>
              <a:t>'</a:t>
            </a:r>
            <a:r>
              <a:rPr lang="ar-SA" sz="2400" dirty="0" smtClean="0">
                <a:cs typeface="B Nazanin" pitchFamily="2" charset="-78"/>
              </a:rPr>
              <a:t>15 ˚29 شمالی با مساحتی حدود 610 هکتار برای این پژوهش انتخاب گردید. میانگین دما و بارندگی سالیانه‌ی اين منطقه، به ترتيب 4/12 درجه‌ی سلسيوس و 6/261 میلی‌متر می‌باشد و سيمای اراضی غالب آن از نوع دامنه با متوسط شيب حدود 8 درصد است. </a:t>
            </a:r>
            <a:endParaRPr lang="en-US" sz="2400" dirty="0" smtClean="0">
              <a:cs typeface="B Nazanin" pitchFamily="2" charset="-78"/>
            </a:endParaRPr>
          </a:p>
          <a:p>
            <a:pPr algn="just" rtl="1"/>
            <a:r>
              <a:rPr lang="ar-SA" sz="2400" dirty="0" smtClean="0">
                <a:cs typeface="B Nazanin" pitchFamily="2" charset="-78"/>
              </a:rPr>
              <a:t>پس از تهيه‌ی عکس‌های هوایی (1:20000)، نقشه‌ی توپوگرافی (1:25000) و نقشه‌ی زمین‌شناسی (1:100000) منطقه‌ی مطالعاتی، انواع ژئوفرم‌های موجود در منطقه (نقشه‌ی ژئوفرم منطقه‌) بر اساس راهنمای سلسله مراتبی ارایه‌شده توسط زینک (1989) ترسيم شد. سپس با بهره‌گيری از نرم‌افزار ايلويس، موقعيت 150 نقطه‌ی مشاهداتی (با ميانگين فاصله‌ی 200 متر) در اين ژئوفرم‌ها در قالب يک الگوی نمونه‌برداری تصادفی طبقه‌بندی‌شده طراحی گرديد. پس از آن، موقعیت هر یک از نقاط مشاهداتی با استفاده از سامانه‌ی موقعیت‌یاب جهانی در صحرا مشخص شد. سپس از خاک سطحی (عمق صفر تا 30 سانتی‌متری) هر نقطه‌ی مشاهداتی با استفاده از مته نمونه‌برداری انجام گرفت. به‌علاوه، با استفاده از سيلندر، نمونه‌های دست‌نخورده از هر موقعيت مشاهداتی برای اندازه‌گيری چگالی ظاهری خاک برداشت گرديد. </a:t>
            </a:r>
            <a:r>
              <a:rPr lang="fa-IR" sz="2400" dirty="0" smtClean="0">
                <a:cs typeface="B Nazanin" pitchFamily="2" charset="-78"/>
              </a:rPr>
              <a:t>پس از هواخشک نمودن نمونه‌های برداشت‌شده و عبور آن‌ها از الک دو میلی‌متری، خصوصيات فيزيکی و شيميايی مورد نياز با کاربرد روش‌های معمول و استاندارد آزمايشگاهی اندازه‌گيری شد. </a:t>
            </a:r>
            <a:endParaRPr lang="en-US" sz="2400" dirty="0" smtClean="0">
              <a:cs typeface="B Nazanin" pitchFamily="2" charset="-78"/>
            </a:endParaRPr>
          </a:p>
          <a:p>
            <a:pPr algn="just" rtl="1"/>
            <a:r>
              <a:rPr lang="ar-SA" sz="2400" dirty="0" smtClean="0">
                <a:cs typeface="B Nazanin" pitchFamily="2" charset="-78"/>
              </a:rPr>
              <a:t>مطالعات زمین‌آماری اين پژوهش در قالب دو مرحله‌ی واریوگرافی (با استفاده از تابع واريوگرام) و تخمین (با کاربرد تخمينگر کريجينگ معمولی) انجام گرفت (</a:t>
            </a:r>
            <a:r>
              <a:rPr lang="en-US" sz="2400" dirty="0" err="1" smtClean="0">
                <a:solidFill>
                  <a:schemeClr val="dk1"/>
                </a:solidFill>
                <a:latin typeface="Times New Roman" pitchFamily="18" charset="0"/>
                <a:cs typeface="Times New Roman" pitchFamily="18" charset="0"/>
              </a:rPr>
              <a:t>Goovaerts</a:t>
            </a:r>
            <a:r>
              <a:rPr lang="en-US" sz="2400" dirty="0" smtClean="0">
                <a:cs typeface="B Nazanin" pitchFamily="2" charset="-78"/>
              </a:rPr>
              <a:t>, </a:t>
            </a:r>
            <a:r>
              <a:rPr lang="en-US" sz="2400" dirty="0" smtClean="0">
                <a:solidFill>
                  <a:schemeClr val="dk1"/>
                </a:solidFill>
                <a:latin typeface="Times New Roman" pitchFamily="18" charset="0"/>
                <a:cs typeface="Times New Roman" pitchFamily="18" charset="0"/>
              </a:rPr>
              <a:t>1999</a:t>
            </a:r>
            <a:r>
              <a:rPr lang="ar-SA" sz="2400" dirty="0" smtClean="0">
                <a:cs typeface="B Nazanin" pitchFamily="2" charset="-78"/>
              </a:rPr>
              <a:t>)</a:t>
            </a:r>
            <a:r>
              <a:rPr lang="fa-IR" sz="2400" dirty="0" smtClean="0">
                <a:cs typeface="B Nazanin" pitchFamily="2" charset="-78"/>
              </a:rPr>
              <a:t> و </a:t>
            </a:r>
            <a:r>
              <a:rPr lang="ar-SA" sz="2400" dirty="0" smtClean="0">
                <a:cs typeface="B Nazanin" pitchFamily="2" charset="-78"/>
              </a:rPr>
              <a:t>پس از آن، واريانس خطای تخمين محاسبه شد</a:t>
            </a:r>
            <a:r>
              <a:rPr lang="fa-IR" sz="2400" dirty="0" smtClean="0">
                <a:cs typeface="B Nazanin" pitchFamily="2" charset="-78"/>
              </a:rPr>
              <a:t>.</a:t>
            </a:r>
          </a:p>
          <a:p>
            <a:pPr algn="just" rtl="1"/>
            <a:r>
              <a:rPr lang="ar-SA" sz="2400" dirty="0" smtClean="0">
                <a:cs typeface="B Nazanin" pitchFamily="2" charset="-78"/>
              </a:rPr>
              <a:t>فرض اساسی در استفاده از نقشه‌ی ژئوفرم، آن است که اين نقشه اقدام به تفکیک خاک‌ها‌ی منطقه‌ی مورد نظر به تعداد محدودی واحد همگن می‌کند. بنابراین، ارزش عددی یک خصوصیت خاک در یک محدوده‌ی معین، برابر با مقدار میانگین آن خصوصیت در واحد مورد نظر به‌علاوه‌ی مؤلفه‌ی تصادفی باقی‌مانده‌ها است. </a:t>
            </a:r>
            <a:r>
              <a:rPr lang="fa-IR" sz="2400" dirty="0" smtClean="0">
                <a:cs typeface="B Nazanin" pitchFamily="2" charset="-78"/>
              </a:rPr>
              <a:t>در چنين شرايطی، واريانس خطای </a:t>
            </a:r>
            <a:r>
              <a:rPr lang="ar-SA" sz="2400" dirty="0" smtClean="0">
                <a:cs typeface="B Nazanin" pitchFamily="2" charset="-78"/>
              </a:rPr>
              <a:t>تخمين</a:t>
            </a:r>
            <a:r>
              <a:rPr lang="fa-IR" sz="2400" dirty="0" smtClean="0">
                <a:cs typeface="B Nazanin" pitchFamily="2" charset="-78"/>
              </a:rPr>
              <a:t> نقشه‌ی ژئوفرم از طريق رابطه‌ی زير محاسبه شد: </a:t>
            </a:r>
          </a:p>
          <a:p>
            <a:pPr algn="just" rtl="1"/>
            <a:r>
              <a:rPr lang="fa-IR" sz="2400" dirty="0" smtClean="0">
                <a:cs typeface="B Nazanin" pitchFamily="2" charset="-78"/>
              </a:rPr>
              <a:t>(1) </a:t>
            </a:r>
          </a:p>
          <a:p>
            <a:pPr algn="just" rtl="1"/>
            <a:r>
              <a:rPr lang="fa-IR" sz="2400" dirty="0" smtClean="0">
                <a:cs typeface="B Nazanin" pitchFamily="2" charset="-78"/>
              </a:rPr>
              <a:t>که </a:t>
            </a:r>
            <a:r>
              <a:rPr lang="en-US" sz="2400" dirty="0" smtClean="0">
                <a:latin typeface="Times New Roman" pitchFamily="18" charset="0"/>
                <a:cs typeface="Times New Roman" pitchFamily="18" charset="0"/>
              </a:rPr>
              <a:t>S</a:t>
            </a:r>
            <a:r>
              <a:rPr lang="en-US" sz="2400" baseline="30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w</a:t>
            </a:r>
            <a:r>
              <a:rPr lang="fa-IR" sz="2400" dirty="0" smtClean="0">
                <a:cs typeface="B Nazanin" pitchFamily="2" charset="-78"/>
              </a:rPr>
              <a:t> و </a:t>
            </a:r>
            <a:r>
              <a:rPr lang="en-US" sz="2400" dirty="0" smtClean="0">
                <a:latin typeface="Times New Roman" pitchFamily="18" charset="0"/>
                <a:cs typeface="Times New Roman" pitchFamily="18" charset="0"/>
              </a:rPr>
              <a:t>N</a:t>
            </a:r>
            <a:r>
              <a:rPr lang="fa-IR" sz="2400" dirty="0" smtClean="0">
                <a:cs typeface="B Nazanin" pitchFamily="2" charset="-78"/>
              </a:rPr>
              <a:t> به ترتيب بيانگر </a:t>
            </a:r>
            <a:r>
              <a:rPr lang="ar-SA" sz="2400" dirty="0" smtClean="0">
                <a:cs typeface="B Nazanin" pitchFamily="2" charset="-78"/>
              </a:rPr>
              <a:t>واريانس</a:t>
            </a:r>
            <a:r>
              <a:rPr lang="fa-IR" sz="2400" dirty="0" smtClean="0">
                <a:cs typeface="B Nazanin" pitchFamily="2" charset="-78"/>
              </a:rPr>
              <a:t> درون‌واحدی و تعداد کل نقاط مشاهداتی می‌باشند.</a:t>
            </a:r>
            <a:r>
              <a:rPr lang="en-US" sz="2400" dirty="0" smtClean="0">
                <a:cs typeface="B Nazanin" pitchFamily="2" charset="-78"/>
              </a:rPr>
              <a:t> </a:t>
            </a:r>
            <a:endParaRPr lang="fa-IR" sz="2400" dirty="0" smtClean="0">
              <a:cs typeface="B Nazanin" pitchFamily="2" charset="-78"/>
            </a:endParaRPr>
          </a:p>
          <a:p>
            <a:pPr algn="just" rtl="1"/>
            <a:r>
              <a:rPr lang="fa-IR" sz="2400" dirty="0" smtClean="0">
                <a:cs typeface="B Nazanin" pitchFamily="2" charset="-78"/>
              </a:rPr>
              <a:t>تخمين</a:t>
            </a:r>
            <a:r>
              <a:rPr lang="en-US" sz="2400" dirty="0" smtClean="0">
                <a:cs typeface="B Nazanin" pitchFamily="2" charset="-78"/>
              </a:rPr>
              <a:t>‌</a:t>
            </a:r>
            <a:r>
              <a:rPr lang="fa-IR" sz="2400" dirty="0" smtClean="0">
                <a:cs typeface="B Nazanin" pitchFamily="2" charset="-78"/>
              </a:rPr>
              <a:t>ها‌ی ترکیبی نقشه‌ی ژئوفرم- کریجینگ، با استفاده از روش وزن‌دهی ارايه‌شده توسط هاولینک و بیرکنز (1992) انجام گرفت. بدين ترتيب، مقدار مورد تخمین (</a:t>
            </a:r>
            <a:r>
              <a:rPr lang="en-US" sz="2400" dirty="0" smtClean="0">
                <a:latin typeface="Times New Roman" pitchFamily="18" charset="0"/>
                <a:cs typeface="Times New Roman" pitchFamily="18" charset="0"/>
              </a:rPr>
              <a:t>Z*</a:t>
            </a:r>
            <a:r>
              <a:rPr lang="fa-IR" sz="2400" dirty="0" smtClean="0">
                <a:cs typeface="B Nazanin" pitchFamily="2" charset="-78"/>
              </a:rPr>
              <a:t>) از ترکیب خطی وزن‌دار شده‌ی حاصل از تخمین نقشه‌ی ژئوفرم (</a:t>
            </a:r>
            <a:r>
              <a:rPr lang="en-US" sz="2400" dirty="0" smtClean="0">
                <a:latin typeface="Times New Roman" pitchFamily="18" charset="0"/>
                <a:cs typeface="Times New Roman" pitchFamily="18" charset="0"/>
              </a:rPr>
              <a:t>Z</a:t>
            </a:r>
            <a:r>
              <a:rPr lang="en-US" sz="2400" baseline="-25000" dirty="0" smtClean="0">
                <a:latin typeface="Times New Roman" pitchFamily="18" charset="0"/>
                <a:cs typeface="Times New Roman" pitchFamily="18" charset="0"/>
              </a:rPr>
              <a:t>S</a:t>
            </a:r>
            <a:r>
              <a:rPr lang="fa-IR" sz="2400" dirty="0" smtClean="0">
                <a:cs typeface="B Nazanin" pitchFamily="2" charset="-78"/>
              </a:rPr>
              <a:t>) و تخمین کریجینگ (</a:t>
            </a:r>
            <a:r>
              <a:rPr lang="en-US" sz="2400" dirty="0" smtClean="0">
                <a:latin typeface="Times New Roman" pitchFamily="18" charset="0"/>
                <a:cs typeface="Times New Roman" pitchFamily="18" charset="0"/>
              </a:rPr>
              <a:t>Z</a:t>
            </a:r>
            <a:r>
              <a:rPr lang="en-US" sz="2400" baseline="-25000" dirty="0" smtClean="0">
                <a:latin typeface="Times New Roman" pitchFamily="18" charset="0"/>
                <a:cs typeface="Times New Roman" pitchFamily="18" charset="0"/>
              </a:rPr>
              <a:t>K</a:t>
            </a:r>
            <a:r>
              <a:rPr lang="fa-IR" sz="2400" dirty="0" smtClean="0">
                <a:cs typeface="B Nazanin" pitchFamily="2" charset="-78"/>
              </a:rPr>
              <a:t>) مطابق معادله‏ی زير به‌دست آمد:</a:t>
            </a:r>
          </a:p>
          <a:p>
            <a:pPr algn="just" defTabSz="3291840" rtl="1">
              <a:lnSpc>
                <a:spcPct val="120000"/>
              </a:lnSpc>
            </a:pPr>
            <a:r>
              <a:rPr lang="fa-IR" sz="2400" dirty="0" smtClean="0">
                <a:cs typeface="B Nazanin" pitchFamily="2" charset="-78"/>
              </a:rPr>
              <a:t>(2)</a:t>
            </a:r>
          </a:p>
          <a:p>
            <a:pPr algn="just" defTabSz="3291840" rtl="1">
              <a:lnSpc>
                <a:spcPct val="120000"/>
              </a:lnSpc>
            </a:pPr>
            <a:r>
              <a:rPr lang="fa-IR" sz="2400" dirty="0" smtClean="0">
                <a:cs typeface="B Nazanin" pitchFamily="2" charset="-78"/>
              </a:rPr>
              <a:t>وزن‌های </a:t>
            </a:r>
            <a:r>
              <a:rPr lang="en-US" sz="2400" dirty="0" smtClean="0">
                <a:latin typeface="Times New Roman" pitchFamily="18" charset="0"/>
                <a:cs typeface="B Nazanin" pitchFamily="2" charset="-78"/>
              </a:rPr>
              <a:t>W</a:t>
            </a:r>
            <a:r>
              <a:rPr lang="en-US" sz="2400" baseline="-25000" dirty="0" smtClean="0">
                <a:latin typeface="Times New Roman" pitchFamily="18" charset="0"/>
                <a:cs typeface="B Nazanin" pitchFamily="2" charset="-78"/>
              </a:rPr>
              <a:t>K</a:t>
            </a:r>
            <a:r>
              <a:rPr lang="fa-IR" sz="2400" dirty="0" smtClean="0">
                <a:cs typeface="B Nazanin" pitchFamily="2" charset="-78"/>
              </a:rPr>
              <a:t> و </a:t>
            </a:r>
            <a:r>
              <a:rPr lang="en-US" sz="2400" dirty="0" smtClean="0">
                <a:latin typeface="Times New Roman" pitchFamily="18" charset="0"/>
                <a:cs typeface="B Nazanin" pitchFamily="2" charset="-78"/>
              </a:rPr>
              <a:t>W</a:t>
            </a:r>
            <a:r>
              <a:rPr lang="en-US" sz="2400" baseline="-25000" dirty="0" smtClean="0">
                <a:latin typeface="Times New Roman" pitchFamily="18" charset="0"/>
                <a:cs typeface="B Nazanin" pitchFamily="2" charset="-78"/>
              </a:rPr>
              <a:t>S</a:t>
            </a:r>
            <a:r>
              <a:rPr lang="fa-IR" sz="2400" dirty="0" smtClean="0">
                <a:cs typeface="B Nazanin" pitchFamily="2" charset="-78"/>
              </a:rPr>
              <a:t> مطابق زیر محاسبه می‌شوند:            </a:t>
            </a:r>
          </a:p>
          <a:p>
            <a:pPr algn="just" defTabSz="3291840" rtl="1">
              <a:lnSpc>
                <a:spcPct val="120000"/>
              </a:lnSpc>
            </a:pPr>
            <a:r>
              <a:rPr lang="fa-IR" sz="2400" dirty="0" smtClean="0">
                <a:cs typeface="B Nazanin" pitchFamily="2" charset="-78"/>
              </a:rPr>
              <a:t>(3) </a:t>
            </a:r>
          </a:p>
          <a:p>
            <a:pPr algn="just" defTabSz="3291840" rtl="1">
              <a:lnSpc>
                <a:spcPct val="120000"/>
              </a:lnSpc>
            </a:pPr>
            <a:endParaRPr lang="fa-IR" sz="2400" dirty="0" smtClean="0">
              <a:cs typeface="B Nazanin" pitchFamily="2" charset="-78"/>
            </a:endParaRPr>
          </a:p>
          <a:p>
            <a:pPr algn="just" defTabSz="3291840" rtl="1">
              <a:lnSpc>
                <a:spcPct val="120000"/>
              </a:lnSpc>
            </a:pPr>
            <a:r>
              <a:rPr lang="fa-IR" sz="2400" dirty="0" smtClean="0">
                <a:cs typeface="B Nazanin" pitchFamily="2" charset="-78"/>
              </a:rPr>
              <a:t>(4)  </a:t>
            </a:r>
          </a:p>
          <a:p>
            <a:pPr algn="just" defTabSz="3291840" rtl="1">
              <a:lnSpc>
                <a:spcPct val="120000"/>
              </a:lnSpc>
            </a:pPr>
            <a:r>
              <a:rPr lang="fa-IR" sz="2400" dirty="0" smtClean="0">
                <a:cs typeface="B Nazanin" pitchFamily="2" charset="-78"/>
              </a:rPr>
              <a:t>در این معادله‌ها،      و      به ترتیب، واریانس خطای تخمین توسط نقشه‌ی ژئوفرم و تخمینگر کریجینگ در محل‌های مورد نظر می‌باشند.</a:t>
            </a:r>
            <a:r>
              <a:rPr lang="en-US" sz="2400" dirty="0" smtClean="0">
                <a:cs typeface="B Nazanin" pitchFamily="2" charset="-78"/>
              </a:rPr>
              <a:t> </a:t>
            </a:r>
            <a:r>
              <a:rPr lang="fa-IR" sz="2400" dirty="0" smtClean="0">
                <a:cs typeface="B Nazanin" pitchFamily="2" charset="-78"/>
              </a:rPr>
              <a:t>     عبارت از ضریب همبستگی بین خطاهای تخمین به‌‌وسیله‌ی دو تخمینگر نقشه‌ی ژئوفرم و کریجینگ است. اين ضريب همبستگی با استفاده از تفاوت بین مقادیر برآوردشده و واقعی محاسبه می‌شود. </a:t>
            </a:r>
          </a:p>
          <a:p>
            <a:pPr algn="just" rtl="1"/>
            <a:r>
              <a:rPr lang="fa-IR" sz="2400" dirty="0" smtClean="0">
                <a:cs typeface="B Nazanin" pitchFamily="2" charset="-78"/>
              </a:rPr>
              <a:t>در نهایت، با توجه به مقادیر مشاهده‌شده (واقعی) و مقادیر برآورد‌شده (تخمینی) و با استفاده از شاخص‌های آماری ضريب تبيين (</a:t>
            </a:r>
            <a:r>
              <a:rPr lang="en-US" sz="2400" dirty="0" smtClean="0">
                <a:latin typeface="Times New Roman" pitchFamily="18" charset="0"/>
                <a:cs typeface="Times New Roman" pitchFamily="18" charset="0"/>
              </a:rPr>
              <a:t>R</a:t>
            </a:r>
            <a:r>
              <a:rPr lang="en-US" sz="2400" baseline="30000" dirty="0" smtClean="0">
                <a:latin typeface="Times New Roman" pitchFamily="18" charset="0"/>
                <a:cs typeface="Times New Roman" pitchFamily="18" charset="0"/>
              </a:rPr>
              <a:t>2</a:t>
            </a:r>
            <a:r>
              <a:rPr lang="fa-IR" sz="2400" dirty="0" smtClean="0">
                <a:cs typeface="B Nazanin" pitchFamily="2" charset="-78"/>
              </a:rPr>
              <a:t>) و جذر میانگین مربع خطای نسبی (</a:t>
            </a:r>
            <a:r>
              <a:rPr lang="en-US" sz="2400" dirty="0" smtClean="0">
                <a:latin typeface="Times New Roman" pitchFamily="18" charset="0"/>
                <a:cs typeface="Times New Roman" pitchFamily="18" charset="0"/>
              </a:rPr>
              <a:t>RMSE</a:t>
            </a:r>
            <a:r>
              <a:rPr lang="en-US" sz="2400" dirty="0" smtClean="0">
                <a:cs typeface="B Nazanin" pitchFamily="2" charset="-78"/>
              </a:rPr>
              <a:t>%</a:t>
            </a:r>
            <a:r>
              <a:rPr lang="fa-IR" sz="2400" dirty="0" smtClean="0">
                <a:cs typeface="B Nazanin" pitchFamily="2" charset="-78"/>
              </a:rPr>
              <a:t>) صحت تخمین‌ها محاسبه شد.</a:t>
            </a:r>
          </a:p>
          <a:p>
            <a:pPr algn="just" rtl="1"/>
            <a:endParaRPr lang="en-US" sz="2400" dirty="0" smtClean="0">
              <a:cs typeface="B Nazanin" pitchFamily="2" charset="-78"/>
            </a:endParaRPr>
          </a:p>
          <a:p>
            <a:pPr algn="just" rtl="1"/>
            <a:endParaRPr lang="fa-IR" sz="2400" dirty="0" smtClean="0">
              <a:cs typeface="B Nazanin" pitchFamily="2" charset="-78"/>
            </a:endParaRPr>
          </a:p>
          <a:p>
            <a:pPr algn="just" rtl="1"/>
            <a:endParaRPr lang="en-US" sz="2400" dirty="0" smtClean="0">
              <a:cs typeface="B Nazanin" pitchFamily="2" charset="-78"/>
            </a:endParaRPr>
          </a:p>
          <a:p>
            <a:pPr algn="just" rtl="1"/>
            <a:endParaRPr lang="fa-IR" sz="2400" dirty="0" smtClean="0">
              <a:cs typeface="B Nazanin" pitchFamily="2" charset="-78"/>
            </a:endParaRPr>
          </a:p>
          <a:p>
            <a:pPr algn="just" rtl="1"/>
            <a:endParaRPr lang="fa-IR" sz="2400" dirty="0" smtClean="0">
              <a:cs typeface="B Nazanin" pitchFamily="2" charset="-78"/>
            </a:endParaRPr>
          </a:p>
          <a:p>
            <a:pPr algn="just" rtl="1"/>
            <a:r>
              <a:rPr lang="en-US" sz="2400" dirty="0" smtClean="0">
                <a:cs typeface="B Nazanin" pitchFamily="2" charset="-78"/>
              </a:rPr>
              <a:t> </a:t>
            </a:r>
            <a:endParaRPr lang="fa-IR" sz="2400" b="1" dirty="0">
              <a:cs typeface="B Nazanin" pitchFamily="2" charset="-78"/>
            </a:endParaRPr>
          </a:p>
        </p:txBody>
      </p:sp>
      <p:graphicFrame>
        <p:nvGraphicFramePr>
          <p:cNvPr id="1034" name="Object 10"/>
          <p:cNvGraphicFramePr>
            <a:graphicFrameLocks noChangeAspect="1"/>
          </p:cNvGraphicFramePr>
          <p:nvPr/>
        </p:nvGraphicFramePr>
        <p:xfrm>
          <a:off x="12889608" y="25275033"/>
          <a:ext cx="1795868" cy="792088"/>
        </p:xfrm>
        <a:graphic>
          <a:graphicData uri="http://schemas.openxmlformats.org/presentationml/2006/ole">
            <mc:AlternateContent xmlns:mc="http://schemas.openxmlformats.org/markup-compatibility/2006">
              <mc:Choice xmlns:v="urn:schemas-microsoft-com:vml" Requires="v">
                <p:oleObj spid="_x0000_s1042" name="Equation" r:id="rId4" imgW="1180800" imgH="482400" progId="Equation.DSMT4">
                  <p:embed/>
                </p:oleObj>
              </mc:Choice>
              <mc:Fallback>
                <p:oleObj name="Equation" r:id="rId4" imgW="1180800" imgH="482400" progId="Equation.DSMT4">
                  <p:embed/>
                  <p:pic>
                    <p:nvPicPr>
                      <p:cNvPr id="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889608" y="25275033"/>
                        <a:ext cx="1795868"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6" name="Object 12"/>
          <p:cNvGraphicFramePr>
            <a:graphicFrameLocks noChangeAspect="1"/>
          </p:cNvGraphicFramePr>
          <p:nvPr/>
        </p:nvGraphicFramePr>
        <p:xfrm>
          <a:off x="12961615" y="27363265"/>
          <a:ext cx="2221961" cy="432048"/>
        </p:xfrm>
        <a:graphic>
          <a:graphicData uri="http://schemas.openxmlformats.org/presentationml/2006/ole">
            <mc:AlternateContent xmlns:mc="http://schemas.openxmlformats.org/markup-compatibility/2006">
              <mc:Choice xmlns:v="urn:schemas-microsoft-com:vml" Requires="v">
                <p:oleObj spid="_x0000_s1043" name="Equation" r:id="rId6" imgW="1371600" imgH="266400" progId="Equation.DSMT4">
                  <p:embed/>
                </p:oleObj>
              </mc:Choice>
              <mc:Fallback>
                <p:oleObj name="Equation" r:id="rId6" imgW="1371600" imgH="266400" progId="Equation.DSMT4">
                  <p:embed/>
                  <p:pic>
                    <p:nvPicPr>
                      <p:cNvPr id="0" name="Picture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961615" y="27363265"/>
                        <a:ext cx="2221961" cy="43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7" name="Object 13"/>
          <p:cNvGraphicFramePr>
            <a:graphicFrameLocks noChangeAspect="1"/>
          </p:cNvGraphicFramePr>
          <p:nvPr/>
        </p:nvGraphicFramePr>
        <p:xfrm>
          <a:off x="12961616" y="28083345"/>
          <a:ext cx="2808311" cy="770462"/>
        </p:xfrm>
        <a:graphic>
          <a:graphicData uri="http://schemas.openxmlformats.org/presentationml/2006/ole">
            <mc:AlternateContent xmlns:mc="http://schemas.openxmlformats.org/markup-compatibility/2006">
              <mc:Choice xmlns:v="urn:schemas-microsoft-com:vml" Requires="v">
                <p:oleObj spid="_x0000_s1044" name="Equation" r:id="rId8" imgW="2070000" imgH="520560" progId="Equation.DSMT4">
                  <p:embed/>
                </p:oleObj>
              </mc:Choice>
              <mc:Fallback>
                <p:oleObj name="Equation" r:id="rId8" imgW="2070000" imgH="520560" progId="Equation.DSMT4">
                  <p:embed/>
                  <p:pic>
                    <p:nvPicPr>
                      <p:cNvPr id="0" name="Picture 1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961616" y="28083345"/>
                        <a:ext cx="2808311" cy="770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8" name="Object 14"/>
          <p:cNvGraphicFramePr>
            <a:graphicFrameLocks noChangeAspect="1"/>
          </p:cNvGraphicFramePr>
          <p:nvPr/>
        </p:nvGraphicFramePr>
        <p:xfrm>
          <a:off x="12961615" y="28947441"/>
          <a:ext cx="2880319" cy="736724"/>
        </p:xfrm>
        <a:graphic>
          <a:graphicData uri="http://schemas.openxmlformats.org/presentationml/2006/ole">
            <mc:AlternateContent xmlns:mc="http://schemas.openxmlformats.org/markup-compatibility/2006">
              <mc:Choice xmlns:v="urn:schemas-microsoft-com:vml" Requires="v">
                <p:oleObj spid="_x0000_s1045" name="Equation" r:id="rId10" imgW="2095200" imgH="520560" progId="Equation.DSMT4">
                  <p:embed/>
                </p:oleObj>
              </mc:Choice>
              <mc:Fallback>
                <p:oleObj name="Equation" r:id="rId10" imgW="2095200" imgH="520560" progId="Equation.DSMT4">
                  <p:embed/>
                  <p:pic>
                    <p:nvPicPr>
                      <p:cNvPr id="0" name="Picture 1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961615" y="28947441"/>
                        <a:ext cx="2880319" cy="736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9" name="Object 15"/>
          <p:cNvGraphicFramePr>
            <a:graphicFrameLocks noChangeAspect="1"/>
          </p:cNvGraphicFramePr>
          <p:nvPr/>
        </p:nvGraphicFramePr>
        <p:xfrm>
          <a:off x="22754704" y="29595513"/>
          <a:ext cx="451141" cy="432048"/>
        </p:xfrm>
        <a:graphic>
          <a:graphicData uri="http://schemas.openxmlformats.org/presentationml/2006/ole">
            <mc:AlternateContent xmlns:mc="http://schemas.openxmlformats.org/markup-compatibility/2006">
              <mc:Choice xmlns:v="urn:schemas-microsoft-com:vml" Requires="v">
                <p:oleObj spid="_x0000_s1046" name="Equation" r:id="rId12" imgW="291960" imgH="266400" progId="Equation.DSMT4">
                  <p:embed/>
                </p:oleObj>
              </mc:Choice>
              <mc:Fallback>
                <p:oleObj name="Equation" r:id="rId12" imgW="291960" imgH="266400" progId="Equation.DSMT4">
                  <p:embed/>
                  <p:pic>
                    <p:nvPicPr>
                      <p:cNvPr id="0" name="Picture 1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2754704" y="29595513"/>
                        <a:ext cx="451141" cy="43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40" name="Object 16"/>
          <p:cNvGraphicFramePr>
            <a:graphicFrameLocks noChangeAspect="1"/>
          </p:cNvGraphicFramePr>
          <p:nvPr/>
        </p:nvGraphicFramePr>
        <p:xfrm>
          <a:off x="22106632" y="29667522"/>
          <a:ext cx="449832" cy="410716"/>
        </p:xfrm>
        <a:graphic>
          <a:graphicData uri="http://schemas.openxmlformats.org/presentationml/2006/ole">
            <mc:AlternateContent xmlns:mc="http://schemas.openxmlformats.org/markup-compatibility/2006">
              <mc:Choice xmlns:v="urn:schemas-microsoft-com:vml" Requires="v">
                <p:oleObj spid="_x0000_s1047" name="Equation" r:id="rId14" imgW="291960" imgH="266400" progId="Equation.DSMT4">
                  <p:embed/>
                </p:oleObj>
              </mc:Choice>
              <mc:Fallback>
                <p:oleObj name="Equation" r:id="rId14" imgW="291960" imgH="266400" progId="Equation.DSMT4">
                  <p:embed/>
                  <p:pic>
                    <p:nvPicPr>
                      <p:cNvPr id="0" name="Picture 1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2106632" y="29667522"/>
                        <a:ext cx="449832" cy="410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41" name="Object 17"/>
          <p:cNvGraphicFramePr>
            <a:graphicFrameLocks noChangeAspect="1"/>
          </p:cNvGraphicFramePr>
          <p:nvPr/>
        </p:nvGraphicFramePr>
        <p:xfrm>
          <a:off x="23258759" y="30099571"/>
          <a:ext cx="504056" cy="449535"/>
        </p:xfrm>
        <a:graphic>
          <a:graphicData uri="http://schemas.openxmlformats.org/presentationml/2006/ole">
            <mc:AlternateContent xmlns:mc="http://schemas.openxmlformats.org/markup-compatibility/2006">
              <mc:Choice xmlns:v="urn:schemas-microsoft-com:vml" Requires="v">
                <p:oleObj spid="_x0000_s1048" name="Equation" r:id="rId16" imgW="291960" imgH="241200" progId="Equation.DSMT4">
                  <p:embed/>
                </p:oleObj>
              </mc:Choice>
              <mc:Fallback>
                <p:oleObj name="Equation" r:id="rId16" imgW="291960" imgH="241200" progId="Equation.DSMT4">
                  <p:embed/>
                  <p:pic>
                    <p:nvPicPr>
                      <p:cNvPr id="0" name="Picture 17"/>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3258759" y="30099571"/>
                        <a:ext cx="504056" cy="449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5" name="Text Box 39"/>
          <p:cNvSpPr txBox="1">
            <a:spLocks noChangeArrowheads="1"/>
          </p:cNvSpPr>
          <p:nvPr/>
        </p:nvSpPr>
        <p:spPr bwMode="auto">
          <a:xfrm>
            <a:off x="432223" y="5832873"/>
            <a:ext cx="11790040" cy="19946216"/>
          </a:xfrm>
          <a:prstGeom prst="rect">
            <a:avLst/>
          </a:prstGeom>
          <a:solidFill>
            <a:schemeClr val="bg1"/>
          </a:solidFill>
          <a:ln w="38100" cmpd="thinThick">
            <a:solidFill>
              <a:srgbClr val="004600"/>
            </a:solidFill>
            <a:prstDash val="solid"/>
            <a:miter lim="800000"/>
            <a:headEnd/>
            <a:tailEnd/>
          </a:ln>
          <a:effectLst/>
        </p:spPr>
        <p:txBody>
          <a:bodyPr lIns="91439" tIns="45719" rIns="91439" bIns="45719"/>
          <a:lstStyle/>
          <a:p>
            <a:pPr marL="342900" indent="-342900" algn="just" defTabSz="3291840" rtl="1">
              <a:lnSpc>
                <a:spcPct val="110000"/>
              </a:lnSpc>
            </a:pPr>
            <a:r>
              <a:rPr lang="fa-IR" sz="2400" b="1" dirty="0" smtClean="0">
                <a:cs typeface="B Nazanin" pitchFamily="2" charset="-78"/>
              </a:rPr>
              <a:t>نتايج و بحث</a:t>
            </a:r>
          </a:p>
          <a:p>
            <a:pPr algn="just" defTabSz="3291840" rtl="1">
              <a:lnSpc>
                <a:spcPct val="110000"/>
              </a:lnSpc>
            </a:pPr>
            <a:r>
              <a:rPr lang="ar-SA" sz="2400" dirty="0" smtClean="0">
                <a:solidFill>
                  <a:schemeClr val="dk1"/>
                </a:solidFill>
                <a:latin typeface="+mn-lt"/>
                <a:cs typeface="B Nazanin" pitchFamily="2" charset="-78"/>
              </a:rPr>
              <a:t>مدل برازش‌يافته به‌همراه </a:t>
            </a:r>
            <a:r>
              <a:rPr lang="fa-IR" sz="2400" dirty="0" smtClean="0">
                <a:solidFill>
                  <a:schemeClr val="dk1"/>
                </a:solidFill>
                <a:latin typeface="+mn-lt"/>
                <a:cs typeface="B Nazanin" pitchFamily="2" charset="-78"/>
              </a:rPr>
              <a:t>اجزای </a:t>
            </a:r>
            <a:r>
              <a:rPr lang="ar-SA" sz="2400" dirty="0" smtClean="0">
                <a:solidFill>
                  <a:schemeClr val="dk1"/>
                </a:solidFill>
                <a:latin typeface="+mn-lt"/>
                <a:cs typeface="B Nazanin" pitchFamily="2" charset="-78"/>
              </a:rPr>
              <a:t>مربوط به واریوگرام هر متغير (شامل دامنه، حد آستانه و اثر قطعه</a:t>
            </a:r>
            <a:r>
              <a:rPr lang="fa-IR" sz="2400" dirty="0" smtClean="0">
                <a:solidFill>
                  <a:schemeClr val="dk1"/>
                </a:solidFill>
                <a:latin typeface="+mn-lt"/>
                <a:cs typeface="B Nazanin" pitchFamily="2" charset="-78"/>
              </a:rPr>
              <a:t>‏</a:t>
            </a:r>
            <a:r>
              <a:rPr lang="ar-SA" sz="2400" dirty="0" smtClean="0">
                <a:solidFill>
                  <a:schemeClr val="dk1"/>
                </a:solidFill>
                <a:latin typeface="+mn-lt"/>
                <a:cs typeface="B Nazanin" pitchFamily="2" charset="-78"/>
              </a:rPr>
              <a:t>ای) در جدول 1 ارایه شده</a:t>
            </a:r>
            <a:r>
              <a:rPr lang="fa-IR" sz="2400" dirty="0" smtClean="0">
                <a:solidFill>
                  <a:schemeClr val="dk1"/>
                </a:solidFill>
                <a:latin typeface="+mn-lt"/>
                <a:cs typeface="B Nazanin" pitchFamily="2" charset="-78"/>
              </a:rPr>
              <a:t>‏</a:t>
            </a:r>
            <a:r>
              <a:rPr lang="ar-SA" sz="2400" dirty="0" smtClean="0">
                <a:solidFill>
                  <a:schemeClr val="dk1"/>
                </a:solidFill>
                <a:latin typeface="+mn-lt"/>
                <a:cs typeface="B Nazanin" pitchFamily="2" charset="-78"/>
              </a:rPr>
              <a:t>اند. توجه به مقادير واريانس قطعه‌ای، حد آستانه و دامنه‌ی ‌واريوگرام‌ها در اين جدول، حاكي از وجود تفاوت در وابستگي‌هاي مكاني ويژگي‌هاي خاك می‌باشد. با اين وجود، شدت و درجه‌ی وابستگى مکانى یک متغیر ناحیه‌ای را مى‌توان از تقسیم اثر قطعه‌اى به حد آستانه‌ی کل به‌دست آورد که گاهى به‌صورت درصد بیان مى‌گردد. اگر نسبت مذکور کمتر از 25 درصد باشد متغیر داراى کلاس وابستگى مکانى قوى و در صورتی‌که اين نسبت بین 25 تا 75 درصد باشد کلاس وابستگى مکانى متغیر مورد نظر متوسط مى‌باشد. اگر نسبت مزبور بیش از 75 درصد باشد کلاس وابستگى مکانى ضعیف خواهد بود (</a:t>
            </a:r>
            <a:r>
              <a:rPr lang="en-US" sz="2400" dirty="0" err="1" smtClean="0">
                <a:solidFill>
                  <a:schemeClr val="dk1"/>
                </a:solidFill>
                <a:latin typeface="Times New Roman" pitchFamily="18" charset="0"/>
                <a:cs typeface="Times New Roman" pitchFamily="18" charset="0"/>
              </a:rPr>
              <a:t>Cambardella</a:t>
            </a:r>
            <a:r>
              <a:rPr lang="en-US" sz="2400" dirty="0" smtClean="0">
                <a:solidFill>
                  <a:schemeClr val="dk1"/>
                </a:solidFill>
                <a:latin typeface="Times New Roman" pitchFamily="18" charset="0"/>
                <a:cs typeface="Times New Roman" pitchFamily="18" charset="0"/>
              </a:rPr>
              <a:t> </a:t>
            </a:r>
            <a:r>
              <a:rPr lang="en-US" sz="2400" i="1" dirty="0" smtClean="0">
                <a:solidFill>
                  <a:schemeClr val="dk1"/>
                </a:solidFill>
                <a:latin typeface="Times New Roman" pitchFamily="18" charset="0"/>
                <a:cs typeface="Times New Roman" pitchFamily="18" charset="0"/>
              </a:rPr>
              <a:t>et al.</a:t>
            </a:r>
            <a:r>
              <a:rPr lang="en-US" sz="2400" dirty="0" smtClean="0">
                <a:solidFill>
                  <a:schemeClr val="dk1"/>
                </a:solidFill>
                <a:latin typeface="Times New Roman" pitchFamily="18" charset="0"/>
                <a:cs typeface="Times New Roman" pitchFamily="18" charset="0"/>
              </a:rPr>
              <a:t>, 1994</a:t>
            </a:r>
            <a:r>
              <a:rPr lang="ar-SA" sz="2400" dirty="0" smtClean="0">
                <a:solidFill>
                  <a:schemeClr val="dk1"/>
                </a:solidFill>
                <a:latin typeface="+mn-lt"/>
                <a:cs typeface="B Nazanin" pitchFamily="2" charset="-78"/>
              </a:rPr>
              <a:t>). بر این اساس، ساختار مکانی همه‌ی متغیرهاي مورد مطالعه (به‌جزء درصد حجمی ذرات درشت، درصد ماده‌ی آلی و قابلیت هدایت الکتریکی که ساختار مکانی قوی داشتند)، از نوع متوسط بود. به‌طور کلی، وابستگى مکانى قوى را مى‌توان به خصوصیات ذاتى خاك (مانند ماده‌ی مادری) و وابستگى مکانى ضعیف را مى‌توان به تأثیر عوامل خارجى (مانند مديريت) نسبت داد (</a:t>
            </a:r>
            <a:r>
              <a:rPr lang="en-US" sz="2400" dirty="0" smtClean="0">
                <a:solidFill>
                  <a:schemeClr val="dk1"/>
                </a:solidFill>
                <a:latin typeface="Times New Roman" pitchFamily="18" charset="0"/>
                <a:cs typeface="Times New Roman" pitchFamily="18" charset="0"/>
              </a:rPr>
              <a:t>Yang</a:t>
            </a:r>
            <a:r>
              <a:rPr lang="en-US" sz="2400" dirty="0" smtClean="0">
                <a:solidFill>
                  <a:schemeClr val="dk1"/>
                </a:solidFill>
                <a:latin typeface="+mn-lt"/>
                <a:cs typeface="B Nazanin" pitchFamily="2" charset="-78"/>
              </a:rPr>
              <a:t> </a:t>
            </a:r>
            <a:r>
              <a:rPr lang="en-US" sz="2400" i="1" dirty="0" smtClean="0">
                <a:solidFill>
                  <a:schemeClr val="dk1"/>
                </a:solidFill>
                <a:latin typeface="Times New Roman" pitchFamily="18" charset="0"/>
                <a:cs typeface="Times New Roman" pitchFamily="18" charset="0"/>
              </a:rPr>
              <a:t>et al., </a:t>
            </a:r>
            <a:r>
              <a:rPr lang="en-US" sz="2400" dirty="0" smtClean="0">
                <a:solidFill>
                  <a:schemeClr val="dk1"/>
                </a:solidFill>
                <a:latin typeface="Times New Roman" pitchFamily="18" charset="0"/>
                <a:cs typeface="Times New Roman" pitchFamily="18" charset="0"/>
              </a:rPr>
              <a:t>2009</a:t>
            </a:r>
            <a:r>
              <a:rPr lang="ar-SA" sz="2400" dirty="0" smtClean="0">
                <a:solidFill>
                  <a:schemeClr val="dk1"/>
                </a:solidFill>
                <a:latin typeface="+mn-lt"/>
                <a:cs typeface="B Nazanin" pitchFamily="2" charset="-78"/>
              </a:rPr>
              <a:t>).</a:t>
            </a:r>
            <a:endParaRPr lang="en-US" sz="2400" dirty="0" smtClean="0">
              <a:solidFill>
                <a:schemeClr val="dk1"/>
              </a:solidFill>
              <a:latin typeface="+mn-lt"/>
              <a:cs typeface="B Nazanin" pitchFamily="2" charset="-78"/>
            </a:endParaRPr>
          </a:p>
          <a:p>
            <a:pPr algn="just" defTabSz="3291840" rtl="1">
              <a:lnSpc>
                <a:spcPct val="110000"/>
              </a:lnSpc>
            </a:pPr>
            <a:endParaRPr lang="fa-IR" sz="2400" dirty="0" smtClean="0">
              <a:solidFill>
                <a:schemeClr val="dk1"/>
              </a:solidFill>
              <a:latin typeface="+mn-lt"/>
              <a:cs typeface="B Nazanin" pitchFamily="2" charset="-78"/>
            </a:endParaRPr>
          </a:p>
          <a:p>
            <a:pPr marL="342900" indent="-342900" algn="just" defTabSz="3291840" rtl="1">
              <a:lnSpc>
                <a:spcPct val="110000"/>
              </a:lnSpc>
            </a:pPr>
            <a:endParaRPr lang="en-US" sz="2000" b="1" dirty="0" smtClean="0">
              <a:cs typeface="+mn-cs"/>
            </a:endParaRPr>
          </a:p>
          <a:p>
            <a:pPr marL="342900" indent="-342900" algn="just" defTabSz="3291840" rtl="1">
              <a:lnSpc>
                <a:spcPct val="110000"/>
              </a:lnSpc>
            </a:pPr>
            <a:endParaRPr lang="en-US" sz="2000" b="1" dirty="0" smtClean="0">
              <a:cs typeface="+mn-cs"/>
            </a:endParaRPr>
          </a:p>
          <a:p>
            <a:pPr marL="342900" indent="-342900" algn="just" defTabSz="3291840" rtl="1">
              <a:lnSpc>
                <a:spcPct val="110000"/>
              </a:lnSpc>
            </a:pPr>
            <a:endParaRPr lang="en-US" sz="2000" b="1" dirty="0" smtClean="0">
              <a:cs typeface="+mn-cs"/>
            </a:endParaRPr>
          </a:p>
          <a:p>
            <a:pPr marL="342900" indent="-342900" algn="just" defTabSz="3291840" rtl="1">
              <a:lnSpc>
                <a:spcPct val="110000"/>
              </a:lnSpc>
            </a:pPr>
            <a:endParaRPr lang="en-US" sz="2000" b="1" dirty="0" smtClean="0">
              <a:cs typeface="+mn-cs"/>
            </a:endParaRPr>
          </a:p>
          <a:p>
            <a:pPr marL="342900" indent="-342900" algn="just" defTabSz="3291840" rtl="1">
              <a:lnSpc>
                <a:spcPct val="110000"/>
              </a:lnSpc>
            </a:pPr>
            <a:endParaRPr lang="en-US" sz="2000" b="1" dirty="0" smtClean="0">
              <a:cs typeface="+mn-cs"/>
            </a:endParaRPr>
          </a:p>
          <a:p>
            <a:pPr marL="342900" indent="-342900" algn="just" defTabSz="3291840" rtl="1">
              <a:lnSpc>
                <a:spcPct val="110000"/>
              </a:lnSpc>
            </a:pPr>
            <a:endParaRPr lang="en-US" sz="2000" b="1" dirty="0" smtClean="0">
              <a:cs typeface="+mn-cs"/>
            </a:endParaRPr>
          </a:p>
          <a:p>
            <a:pPr marL="342900" indent="-342900" algn="just" defTabSz="3291840" rtl="1">
              <a:lnSpc>
                <a:spcPct val="110000"/>
              </a:lnSpc>
            </a:pPr>
            <a:endParaRPr lang="en-US" sz="2000" b="1" dirty="0" smtClean="0">
              <a:cs typeface="+mn-cs"/>
            </a:endParaRPr>
          </a:p>
          <a:p>
            <a:pPr marL="342900" indent="-342900" algn="just" defTabSz="3291840" rtl="1">
              <a:lnSpc>
                <a:spcPct val="110000"/>
              </a:lnSpc>
            </a:pPr>
            <a:endParaRPr lang="en-US" sz="2000" b="1" dirty="0" smtClean="0">
              <a:cs typeface="+mn-cs"/>
            </a:endParaRPr>
          </a:p>
          <a:p>
            <a:pPr marL="342900" indent="-342900" algn="just" defTabSz="3291840" rtl="1">
              <a:lnSpc>
                <a:spcPct val="110000"/>
              </a:lnSpc>
            </a:pPr>
            <a:endParaRPr lang="en-US" sz="2000" b="1" dirty="0" smtClean="0">
              <a:cs typeface="+mn-cs"/>
            </a:endParaRPr>
          </a:p>
          <a:p>
            <a:pPr marL="342900" indent="-342900" algn="just" defTabSz="3291840" rtl="1">
              <a:lnSpc>
                <a:spcPct val="110000"/>
              </a:lnSpc>
            </a:pPr>
            <a:endParaRPr lang="en-US" sz="2000" b="1" dirty="0" smtClean="0">
              <a:cs typeface="+mn-cs"/>
            </a:endParaRPr>
          </a:p>
          <a:p>
            <a:pPr marL="342900" indent="-342900" algn="just" defTabSz="3291840" rtl="1">
              <a:lnSpc>
                <a:spcPct val="110000"/>
              </a:lnSpc>
            </a:pPr>
            <a:endParaRPr lang="en-US" sz="2000" b="1" dirty="0" smtClean="0">
              <a:cs typeface="+mn-cs"/>
            </a:endParaRPr>
          </a:p>
          <a:p>
            <a:pPr marL="342900" indent="-342900" algn="just" defTabSz="3291840" rtl="1">
              <a:lnSpc>
                <a:spcPct val="110000"/>
              </a:lnSpc>
            </a:pPr>
            <a:endParaRPr lang="en-US" sz="2000" b="1" dirty="0" smtClean="0">
              <a:cs typeface="+mn-cs"/>
            </a:endParaRPr>
          </a:p>
          <a:p>
            <a:pPr marL="342900" indent="-342900" algn="just" defTabSz="3291840" rtl="1">
              <a:lnSpc>
                <a:spcPct val="110000"/>
              </a:lnSpc>
            </a:pPr>
            <a:endParaRPr lang="en-US" sz="2000" b="1" dirty="0" smtClean="0">
              <a:cs typeface="+mn-cs"/>
            </a:endParaRPr>
          </a:p>
          <a:p>
            <a:pPr marL="342900" indent="-342900" algn="just" defTabSz="3291840" rtl="1">
              <a:lnSpc>
                <a:spcPct val="110000"/>
              </a:lnSpc>
            </a:pPr>
            <a:endParaRPr lang="en-US" sz="2000" b="1" dirty="0" smtClean="0">
              <a:cs typeface="+mn-cs"/>
            </a:endParaRPr>
          </a:p>
          <a:p>
            <a:pPr marL="342900" indent="-342900" algn="just" defTabSz="3291840" rtl="1">
              <a:lnSpc>
                <a:spcPct val="110000"/>
              </a:lnSpc>
            </a:pPr>
            <a:endParaRPr lang="en-US" sz="2000" b="1" dirty="0" smtClean="0">
              <a:cs typeface="+mn-cs"/>
            </a:endParaRPr>
          </a:p>
          <a:p>
            <a:pPr marL="342900" indent="-342900" algn="just" defTabSz="3291840" rtl="1">
              <a:lnSpc>
                <a:spcPct val="110000"/>
              </a:lnSpc>
            </a:pPr>
            <a:endParaRPr lang="en-US" sz="2000" b="1" dirty="0" smtClean="0">
              <a:cs typeface="+mn-cs"/>
            </a:endParaRPr>
          </a:p>
          <a:p>
            <a:pPr marL="342900" indent="-342900" algn="just" defTabSz="3291840" rtl="1">
              <a:lnSpc>
                <a:spcPct val="110000"/>
              </a:lnSpc>
            </a:pPr>
            <a:endParaRPr lang="en-US" sz="2000" b="1" dirty="0" smtClean="0">
              <a:cs typeface="+mn-cs"/>
            </a:endParaRPr>
          </a:p>
          <a:p>
            <a:pPr marL="342900" indent="-342900" algn="just" defTabSz="3291840" rtl="1">
              <a:lnSpc>
                <a:spcPct val="110000"/>
              </a:lnSpc>
            </a:pPr>
            <a:endParaRPr lang="en-US" sz="2000" b="1" dirty="0" smtClean="0">
              <a:cs typeface="+mn-cs"/>
            </a:endParaRPr>
          </a:p>
          <a:p>
            <a:pPr marL="342900" indent="-342900" algn="just" defTabSz="3291840" rtl="1">
              <a:lnSpc>
                <a:spcPct val="110000"/>
              </a:lnSpc>
            </a:pPr>
            <a:endParaRPr lang="en-US" sz="2000" b="1" dirty="0" smtClean="0">
              <a:cs typeface="+mn-cs"/>
            </a:endParaRPr>
          </a:p>
          <a:p>
            <a:pPr marL="342900" indent="-342900" algn="just" defTabSz="3291840" rtl="1">
              <a:lnSpc>
                <a:spcPct val="110000"/>
              </a:lnSpc>
            </a:pPr>
            <a:endParaRPr lang="en-US" sz="2000" b="1" dirty="0" smtClean="0">
              <a:cs typeface="+mn-cs"/>
            </a:endParaRPr>
          </a:p>
          <a:p>
            <a:pPr marL="342900" indent="-342900" algn="just" defTabSz="3291840" rtl="1">
              <a:lnSpc>
                <a:spcPct val="110000"/>
              </a:lnSpc>
            </a:pPr>
            <a:endParaRPr lang="en-US" sz="2000" b="1" dirty="0" smtClean="0">
              <a:cs typeface="+mn-cs"/>
            </a:endParaRPr>
          </a:p>
          <a:p>
            <a:pPr marL="342900" indent="-342900" algn="just" defTabSz="3291840" rtl="1">
              <a:lnSpc>
                <a:spcPct val="110000"/>
              </a:lnSpc>
            </a:pPr>
            <a:endParaRPr lang="en-US" sz="2000" b="1" dirty="0" smtClean="0">
              <a:cs typeface="+mn-cs"/>
            </a:endParaRPr>
          </a:p>
          <a:p>
            <a:pPr marL="342900" indent="-342900" algn="just" defTabSz="3291840" rtl="1">
              <a:lnSpc>
                <a:spcPct val="110000"/>
              </a:lnSpc>
            </a:pPr>
            <a:endParaRPr lang="en-US" sz="2000" b="1" dirty="0" smtClean="0">
              <a:cs typeface="+mn-cs"/>
            </a:endParaRPr>
          </a:p>
          <a:p>
            <a:pPr marL="342900" indent="-342900" algn="just" defTabSz="3291840" rtl="1">
              <a:lnSpc>
                <a:spcPct val="110000"/>
              </a:lnSpc>
            </a:pPr>
            <a:endParaRPr lang="en-US" sz="2000" b="1" dirty="0" smtClean="0">
              <a:cs typeface="+mn-cs"/>
            </a:endParaRPr>
          </a:p>
          <a:p>
            <a:pPr marL="342900" indent="-342900" algn="just" defTabSz="3291840" rtl="1">
              <a:lnSpc>
                <a:spcPct val="110000"/>
              </a:lnSpc>
            </a:pPr>
            <a:endParaRPr lang="en-US" sz="2000" b="1" dirty="0" smtClean="0">
              <a:cs typeface="+mn-cs"/>
            </a:endParaRPr>
          </a:p>
          <a:p>
            <a:pPr marL="342900" indent="-342900" algn="just" defTabSz="3291840" rtl="1">
              <a:lnSpc>
                <a:spcPct val="110000"/>
              </a:lnSpc>
            </a:pPr>
            <a:endParaRPr lang="en-US" sz="2000" b="1" dirty="0" smtClean="0">
              <a:cs typeface="+mn-cs"/>
            </a:endParaRPr>
          </a:p>
          <a:p>
            <a:pPr marL="342900" indent="-342900" algn="just" defTabSz="3291840" rtl="1">
              <a:lnSpc>
                <a:spcPct val="110000"/>
              </a:lnSpc>
            </a:pPr>
            <a:endParaRPr lang="en-US" sz="2000" b="1" dirty="0" smtClean="0">
              <a:cs typeface="+mn-cs"/>
            </a:endParaRPr>
          </a:p>
          <a:p>
            <a:pPr algn="just" defTabSz="3291840" rtl="1">
              <a:lnSpc>
                <a:spcPct val="110000"/>
              </a:lnSpc>
            </a:pPr>
            <a:r>
              <a:rPr lang="fa-IR" sz="2400" dirty="0" smtClean="0">
                <a:cs typeface="B Nazanin" pitchFamily="2" charset="-78"/>
              </a:rPr>
              <a:t>ژانگ و همکاران (2008) اظهار داشتند تخمینی که بیشترین مقدار </a:t>
            </a:r>
            <a:r>
              <a:rPr lang="en-US" sz="2400" dirty="0" smtClean="0">
                <a:latin typeface="Times New Roman" pitchFamily="18" charset="0"/>
                <a:cs typeface="Times New Roman" pitchFamily="18" charset="0"/>
              </a:rPr>
              <a:t>R</a:t>
            </a:r>
            <a:r>
              <a:rPr lang="en-US" sz="2400" baseline="30000" dirty="0" smtClean="0">
                <a:latin typeface="Times New Roman" pitchFamily="18" charset="0"/>
                <a:cs typeface="Times New Roman" pitchFamily="18" charset="0"/>
              </a:rPr>
              <a:t>2</a:t>
            </a:r>
            <a:r>
              <a:rPr lang="fa-IR" sz="2400" dirty="0" smtClean="0">
                <a:cs typeface="B Nazanin" pitchFamily="2" charset="-78"/>
              </a:rPr>
              <a:t> را داشته باشد، دارای صحت بیشتری است. بر اين اساس، صحت تخمين واکنش خاک نسبت به مابقی ويژگی‌های مطالعه‌شده، بيشترين است (جدول 2). از طرفی، با توجه به اطلاعات جدول (2) مشاهده می‌شود که کمترين مقدار </a:t>
            </a:r>
            <a:r>
              <a:rPr lang="en-US" sz="2400" dirty="0" smtClean="0">
                <a:latin typeface="Times New Roman" pitchFamily="18" charset="0"/>
                <a:cs typeface="Times New Roman" pitchFamily="18" charset="0"/>
              </a:rPr>
              <a:t>RMSE</a:t>
            </a:r>
            <a:r>
              <a:rPr lang="en-US" sz="2400" dirty="0" smtClean="0">
                <a:cs typeface="B Nazanin" pitchFamily="2" charset="-78"/>
              </a:rPr>
              <a:t>%</a:t>
            </a:r>
            <a:r>
              <a:rPr lang="fa-IR" sz="2400" dirty="0" smtClean="0">
                <a:cs typeface="B Nazanin" pitchFamily="2" charset="-78"/>
              </a:rPr>
              <a:t> را واکنش خاک به خود اختصاص داده است. هم‌چنین زمانی که کلاس همبستگی مکانی يک متغير، قوی باشد؛ استفاده از تخمينگر کريجينگ و روش ترکيبی می‌تواند تخمين موفقيت‌آميزی از آن ويژگی را به ارمغان آورد. به‌علاوه، ملاحظه می‌شود که در چنين وضعيتی، کاربرد تخمينگر ترکيبی منجر به کاهش قابل توجهی در میزان اُریب تخمین‌ها شده است (جدول 2). زانگ- مینگ و همکاران (2010) بیان نمودند که قوی بودن ساختار مکانی خصوصیت‌های مورد مطالعه به این معنا است که استفاده از روش‌های زمین‌آماری به‌ خوبی می‌تواند در تجزیه و تحلیل الگوی تغییرپذیری متغیرهای مورد مطالعه مفید واقع شود. در اين صورت می‌توان کیفیت نقشه‌های سنتی خاک را با کاربرد شیوه‌‌های ترکیبی (مانند تخمينگر ترکيبی مورد استفاده در اين پژوهش) ارتقا داد.  از سوی ديگر، استفاده از روش ترکیبی برای تخمین سایر ويژگی‌های خاک‌های منطقه‌ی مطالعاتی که کلاس همبستگی مکانی متوسط داشتند (جدول 1)، از ارجحیت قابل توجهی نسبت به دو تخمينگر ديگر (نقشه‌ی ژئوفرم و نقشه‌ی کريجينگ) برخوردار نمی‌باشد. به ديگر سخن، هرچند مقدار </a:t>
            </a:r>
            <a:r>
              <a:rPr lang="en-GB" sz="2400" dirty="0" smtClean="0">
                <a:latin typeface="Times New Roman" pitchFamily="18" charset="0"/>
                <a:cs typeface="Times New Roman" pitchFamily="18" charset="0"/>
              </a:rPr>
              <a:t>RMSE</a:t>
            </a:r>
            <a:r>
              <a:rPr lang="en-GB" sz="2400" dirty="0" smtClean="0">
                <a:cs typeface="B Nazanin" pitchFamily="2" charset="-78"/>
              </a:rPr>
              <a:t>% </a:t>
            </a:r>
            <a:r>
              <a:rPr lang="fa-IR" sz="2400" dirty="0" smtClean="0">
                <a:cs typeface="B Nazanin" pitchFamily="2" charset="-78"/>
              </a:rPr>
              <a:t>محاسبه‌شده برای روش ترکيبی، کمتر از دو تخمينگر ديگر است؛ ليکن اختلاف مقادير </a:t>
            </a:r>
            <a:r>
              <a:rPr lang="en-GB" sz="2400" dirty="0" smtClean="0">
                <a:latin typeface="Times New Roman" pitchFamily="18" charset="0"/>
                <a:cs typeface="Times New Roman" pitchFamily="18" charset="0"/>
              </a:rPr>
              <a:t>RMSE</a:t>
            </a:r>
            <a:r>
              <a:rPr lang="en-GB" sz="2400" dirty="0" smtClean="0">
                <a:cs typeface="B Nazanin" pitchFamily="2" charset="-78"/>
              </a:rPr>
              <a:t>%</a:t>
            </a:r>
            <a:r>
              <a:rPr lang="fa-IR" sz="2400" dirty="0" smtClean="0">
                <a:cs typeface="B Nazanin" pitchFamily="2" charset="-78"/>
              </a:rPr>
              <a:t> محاسبه‌شده برای تخمين اين ويژگی‌ها توسط سه تخمينگر در حالتی که متغيرها از ساختار مکانی متوسط برخوردار هستند، چندان قابل توجه نيست.</a:t>
            </a:r>
            <a:endParaRPr lang="en-US" sz="2400" b="1" dirty="0" smtClean="0">
              <a:cs typeface="B Nazanin" pitchFamily="2" charset="-78"/>
            </a:endParaRPr>
          </a:p>
          <a:p>
            <a:pPr marL="342900" indent="-342900" algn="just" defTabSz="3291840" rtl="1">
              <a:lnSpc>
                <a:spcPct val="110000"/>
              </a:lnSpc>
            </a:pPr>
            <a:endParaRPr lang="fa-IR" sz="2000" b="1" dirty="0">
              <a:cs typeface="+mn-cs"/>
            </a:endParaRPr>
          </a:p>
        </p:txBody>
      </p:sp>
      <p:pic>
        <p:nvPicPr>
          <p:cNvPr id="36" name="Picture 35" descr="1.JPG"/>
          <p:cNvPicPr>
            <a:picLocks noChangeAspect="1"/>
          </p:cNvPicPr>
          <p:nvPr/>
        </p:nvPicPr>
        <p:blipFill>
          <a:blip r:embed="rId18" cstate="print">
            <a:lum contrast="10000"/>
          </a:blip>
          <a:stretch>
            <a:fillRect/>
          </a:stretch>
        </p:blipFill>
        <p:spPr>
          <a:xfrm>
            <a:off x="2520456" y="10513395"/>
            <a:ext cx="7992888" cy="4827651"/>
          </a:xfrm>
          <a:prstGeom prst="rect">
            <a:avLst/>
          </a:prstGeom>
        </p:spPr>
      </p:pic>
      <p:pic>
        <p:nvPicPr>
          <p:cNvPr id="37" name="Picture 36" descr="2.JPG"/>
          <p:cNvPicPr>
            <a:picLocks noChangeAspect="1"/>
          </p:cNvPicPr>
          <p:nvPr/>
        </p:nvPicPr>
        <p:blipFill>
          <a:blip r:embed="rId19" cstate="print">
            <a:lum contrast="10000"/>
          </a:blip>
          <a:stretch>
            <a:fillRect/>
          </a:stretch>
        </p:blipFill>
        <p:spPr>
          <a:xfrm>
            <a:off x="2787969" y="15265922"/>
            <a:ext cx="7509350" cy="4571978"/>
          </a:xfrm>
          <a:prstGeom prst="rect">
            <a:avLst/>
          </a:prstGeom>
        </p:spPr>
      </p:pic>
      <p:pic>
        <p:nvPicPr>
          <p:cNvPr id="34" name="Picture 33" descr="Picture6.jpg"/>
          <p:cNvPicPr>
            <a:picLocks noChangeAspect="1"/>
          </p:cNvPicPr>
          <p:nvPr/>
        </p:nvPicPr>
        <p:blipFill>
          <a:blip r:embed="rId20" cstate="print"/>
          <a:stretch>
            <a:fillRect/>
          </a:stretch>
        </p:blipFill>
        <p:spPr>
          <a:xfrm>
            <a:off x="1" y="225"/>
            <a:ext cx="25182576" cy="5624606"/>
          </a:xfrm>
          <a:prstGeom prst="rect">
            <a:avLst/>
          </a:prstGeom>
          <a:ln w="50800" cap="sq" cmpd="sng">
            <a:solidFill>
              <a:srgbClr val="000000"/>
            </a:solidFill>
            <a:prstDash val="solid"/>
            <a:miter lim="800000"/>
          </a:ln>
          <a:effectLst>
            <a:innerShdw blurRad="76200">
              <a:srgbClr val="000000"/>
            </a:innerShdw>
          </a:effectLst>
        </p:spPr>
      </p:pic>
      <p:sp>
        <p:nvSpPr>
          <p:cNvPr id="38" name="Rectangle 10"/>
          <p:cNvSpPr>
            <a:spLocks noChangeArrowheads="1"/>
          </p:cNvSpPr>
          <p:nvPr/>
        </p:nvSpPr>
        <p:spPr bwMode="auto">
          <a:xfrm>
            <a:off x="17113332" y="4970370"/>
            <a:ext cx="7132638" cy="533423"/>
          </a:xfrm>
          <a:prstGeom prst="rect">
            <a:avLst/>
          </a:prstGeom>
          <a:noFill/>
          <a:ln w="9525">
            <a:noFill/>
            <a:miter lim="800000"/>
            <a:headEnd/>
            <a:tailEnd/>
          </a:ln>
          <a:effectLst/>
        </p:spPr>
        <p:txBody>
          <a:bodyPr lIns="101543" tIns="50772" rIns="101543" bIns="50772" anchor="ctr">
            <a:spAutoFit/>
          </a:bodyPr>
          <a:lstStyle/>
          <a:p>
            <a:pPr algn="ctr" defTabSz="1016000" rtl="1"/>
            <a:r>
              <a:rPr lang="ar-SA" sz="2800" dirty="0" smtClean="0">
                <a:cs typeface="B Nazanin" pitchFamily="2" charset="-78"/>
              </a:rPr>
              <a:t>زهرا فاريابی، عيسی اسفنديارپور، حسين شکفته و حسين شيرانی</a:t>
            </a:r>
            <a:endParaRPr lang="fa-IR" sz="2800" b="1" dirty="0">
              <a:cs typeface="B Nazanin" pitchFamily="2" charset="-78"/>
            </a:endParaRPr>
          </a:p>
        </p:txBody>
      </p:sp>
      <p:sp>
        <p:nvSpPr>
          <p:cNvPr id="39" name="Rectangle 11"/>
          <p:cNvSpPr>
            <a:spLocks noChangeArrowheads="1"/>
          </p:cNvSpPr>
          <p:nvPr/>
        </p:nvSpPr>
        <p:spPr bwMode="auto">
          <a:xfrm>
            <a:off x="2498903" y="5003537"/>
            <a:ext cx="12302932" cy="471868"/>
          </a:xfrm>
          <a:prstGeom prst="rect">
            <a:avLst/>
          </a:prstGeom>
          <a:noFill/>
          <a:ln w="9525">
            <a:noFill/>
            <a:miter lim="800000"/>
            <a:headEnd/>
            <a:tailEnd/>
          </a:ln>
          <a:effectLst/>
        </p:spPr>
        <p:txBody>
          <a:bodyPr wrap="none" lIns="101543" tIns="50772" rIns="101543" bIns="50772" anchor="ctr">
            <a:spAutoFit/>
          </a:bodyPr>
          <a:lstStyle/>
          <a:p>
            <a:pPr algn="ctr" defTabSz="1016000" rtl="1">
              <a:tabLst>
                <a:tab pos="6635750" algn="r"/>
              </a:tabLst>
            </a:pPr>
            <a:r>
              <a:rPr lang="ar-SA" sz="2400" b="1" i="1" dirty="0">
                <a:cs typeface="B Nazanin" pitchFamily="2" charset="-78"/>
              </a:rPr>
              <a:t>به ترتیب دانشجوی کارشناسی</a:t>
            </a:r>
            <a:r>
              <a:rPr lang="fa-IR" sz="2400" b="1" i="1" dirty="0">
                <a:cs typeface="B Nazanin" pitchFamily="2" charset="-78"/>
              </a:rPr>
              <a:t> </a:t>
            </a:r>
            <a:r>
              <a:rPr lang="ar-SA" sz="2400" b="1" i="1" dirty="0">
                <a:cs typeface="B Nazanin" pitchFamily="2" charset="-78"/>
              </a:rPr>
              <a:t>ارشد، </a:t>
            </a:r>
            <a:r>
              <a:rPr lang="fa-IR" sz="2400" b="1" i="1" dirty="0" smtClean="0">
                <a:cs typeface="B Nazanin" pitchFamily="2" charset="-78"/>
              </a:rPr>
              <a:t>دانشيار، </a:t>
            </a:r>
            <a:r>
              <a:rPr lang="ar-SA" sz="2400" b="1" i="1" dirty="0" smtClean="0">
                <a:cs typeface="B Nazanin" pitchFamily="2" charset="-78"/>
              </a:rPr>
              <a:t> </a:t>
            </a:r>
            <a:r>
              <a:rPr lang="ar-SA" sz="2400" b="1" i="1" dirty="0">
                <a:cs typeface="B Nazanin" pitchFamily="2" charset="-78"/>
              </a:rPr>
              <a:t>استادیار </a:t>
            </a:r>
            <a:r>
              <a:rPr lang="fa-IR" sz="2400" b="1" i="1" dirty="0" smtClean="0">
                <a:cs typeface="B Nazanin" pitchFamily="2" charset="-78"/>
              </a:rPr>
              <a:t> و دانشيار </a:t>
            </a:r>
            <a:r>
              <a:rPr lang="ar-SA" sz="2400" b="1" i="1" dirty="0" smtClean="0">
                <a:cs typeface="B Nazanin" pitchFamily="2" charset="-78"/>
              </a:rPr>
              <a:t>گروه علوم </a:t>
            </a:r>
            <a:r>
              <a:rPr lang="ar-SA" sz="2400" b="1" i="1" dirty="0">
                <a:cs typeface="B Nazanin" pitchFamily="2" charset="-78"/>
              </a:rPr>
              <a:t>خاک دانشگاه </a:t>
            </a:r>
            <a:r>
              <a:rPr lang="fa-IR" sz="2400" b="1" i="1" dirty="0" smtClean="0">
                <a:cs typeface="B Nazanin" pitchFamily="2" charset="-78"/>
              </a:rPr>
              <a:t>ولی عصر (عج) رفسنجان</a:t>
            </a:r>
            <a:endParaRPr lang="en-US" sz="2400" b="1" i="1" dirty="0">
              <a:cs typeface="B Nazanin" pitchFamily="2" charset="-78"/>
            </a:endParaRPr>
          </a:p>
        </p:txBody>
      </p:sp>
      <p:sp>
        <p:nvSpPr>
          <p:cNvPr id="40" name="Text Box 96"/>
          <p:cNvSpPr txBox="1">
            <a:spLocks noChangeArrowheads="1"/>
          </p:cNvSpPr>
          <p:nvPr/>
        </p:nvSpPr>
        <p:spPr bwMode="auto">
          <a:xfrm>
            <a:off x="19459623" y="527705"/>
            <a:ext cx="5429288" cy="1087475"/>
          </a:xfrm>
          <a:prstGeom prst="rect">
            <a:avLst/>
          </a:prstGeom>
          <a:noFill/>
          <a:ln w="9525">
            <a:noFill/>
            <a:miter lim="800000"/>
            <a:headEnd/>
            <a:tailEnd/>
          </a:ln>
          <a:effectLst/>
        </p:spPr>
        <p:txBody>
          <a:bodyPr wrap="square" lIns="101599" tIns="50799" rIns="101599" bIns="50799">
            <a:spAutoFit/>
          </a:bodyPr>
          <a:lstStyle/>
          <a:p>
            <a:pPr algn="ctr" defTabSz="3657600"/>
            <a:r>
              <a:rPr lang="fa-IR" sz="3200" b="1" dirty="0" smtClean="0">
                <a:cs typeface="B Nazanin" pitchFamily="2" charset="-78"/>
              </a:rPr>
              <a:t>16 تا 18 شهریور 1394</a:t>
            </a:r>
          </a:p>
          <a:p>
            <a:pPr algn="ctr" defTabSz="3657600" rtl="1"/>
            <a:r>
              <a:rPr lang="fa-IR" sz="3200" b="1" dirty="0" smtClean="0">
                <a:cs typeface="B Nazanin" pitchFamily="2" charset="-78"/>
              </a:rPr>
              <a:t>دانشگاه ولی‏عصر</a:t>
            </a:r>
            <a:r>
              <a:rPr lang="fa-IR" sz="3200" b="1" baseline="30000" dirty="0" smtClean="0">
                <a:cs typeface="B Nazanin" pitchFamily="2" charset="-78"/>
              </a:rPr>
              <a:t>(عج)</a:t>
            </a:r>
            <a:r>
              <a:rPr lang="fa-IR" sz="3200" b="1" dirty="0" smtClean="0">
                <a:cs typeface="B Nazanin" pitchFamily="2" charset="-78"/>
              </a:rPr>
              <a:t> رفسنجان</a:t>
            </a:r>
            <a:endParaRPr lang="fa-IR" sz="3200" b="1" dirty="0">
              <a:cs typeface="B Nazanin" pitchFamily="2" charset="-78"/>
            </a:endParaRPr>
          </a:p>
        </p:txBody>
      </p:sp>
      <p:sp>
        <p:nvSpPr>
          <p:cNvPr id="41" name="Rectangle 40"/>
          <p:cNvSpPr/>
          <p:nvPr/>
        </p:nvSpPr>
        <p:spPr bwMode="auto">
          <a:xfrm>
            <a:off x="605504" y="128475"/>
            <a:ext cx="2494817" cy="3256696"/>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1" anchor="t" anchorCtr="0" compatLnSpc="1">
            <a:prstTxWarp prst="textNoShape">
              <a:avLst/>
            </a:prstTxWarp>
          </a:bodyPr>
          <a:lstStyle/>
          <a:p>
            <a:pPr marL="0" marR="0" indent="0" algn="ctr" defTabSz="36576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dirty="0" smtClean="0">
              <a:ln>
                <a:noFill/>
              </a:ln>
              <a:solidFill>
                <a:schemeClr val="tx1"/>
              </a:solidFill>
              <a:effectLst/>
              <a:latin typeface="Arial" pitchFamily="34" charset="0"/>
              <a:cs typeface="B Lotus" pitchFamily="2" charset="-78"/>
            </a:endParaRPr>
          </a:p>
          <a:p>
            <a:pPr marL="0" marR="0" indent="0" algn="ctr" defTabSz="3657600" rtl="0" eaLnBrk="1" fontAlgn="base" latinLnBrk="0" hangingPunct="1">
              <a:lnSpc>
                <a:spcPct val="100000"/>
              </a:lnSpc>
              <a:spcBef>
                <a:spcPct val="0"/>
              </a:spcBef>
              <a:spcAft>
                <a:spcPct val="0"/>
              </a:spcAft>
              <a:buClrTx/>
              <a:buSzTx/>
              <a:buFontTx/>
              <a:buNone/>
              <a:tabLst/>
            </a:pPr>
            <a:endParaRPr lang="en-US" sz="4000" dirty="0" smtClean="0">
              <a:solidFill>
                <a:schemeClr val="tx1"/>
              </a:solidFill>
              <a:latin typeface="Arial" pitchFamily="34" charset="0"/>
              <a:cs typeface="B Lotus" pitchFamily="2" charset="-78"/>
            </a:endParaRPr>
          </a:p>
        </p:txBody>
      </p:sp>
      <p:sp>
        <p:nvSpPr>
          <p:cNvPr id="42" name="Rectangle 9"/>
          <p:cNvSpPr>
            <a:spLocks noChangeArrowheads="1"/>
          </p:cNvSpPr>
          <p:nvPr/>
        </p:nvSpPr>
        <p:spPr bwMode="auto">
          <a:xfrm>
            <a:off x="6529345" y="3486061"/>
            <a:ext cx="14714184" cy="1200278"/>
          </a:xfrm>
          <a:prstGeom prst="rect">
            <a:avLst/>
          </a:prstGeom>
          <a:noFill/>
          <a:ln w="9525">
            <a:noFill/>
            <a:miter lim="800000"/>
            <a:headEnd/>
            <a:tailEnd/>
          </a:ln>
          <a:effectLst/>
        </p:spPr>
        <p:txBody>
          <a:bodyPr wrap="none" lIns="91390" tIns="45695" rIns="91390" bIns="45695" anchor="ctr">
            <a:spAutoFit/>
          </a:bodyPr>
          <a:lstStyle/>
          <a:p>
            <a:pPr algn="ctr" rtl="1"/>
            <a:r>
              <a:rPr lang="ar-SA" sz="3600" b="1" dirty="0" smtClean="0">
                <a:cs typeface="B Nazanin" pitchFamily="2" charset="-78"/>
              </a:rPr>
              <a:t>مقايسه‌ي پهنه‌بندی زمين‌آماري و مرسوم در تعيين تغييرات برخي از ويژگي‌هاي خاك سطحي</a:t>
            </a:r>
            <a:endParaRPr lang="en-US" sz="3600" b="1" dirty="0" smtClean="0">
              <a:cs typeface="B Nazanin" pitchFamily="2" charset="-78"/>
            </a:endParaRPr>
          </a:p>
          <a:p>
            <a:pPr algn="ctr"/>
            <a:r>
              <a:rPr lang="ar-SA" sz="3600" b="1" dirty="0" smtClean="0">
                <a:cs typeface="B Nazanin" pitchFamily="2" charset="-78"/>
              </a:rPr>
              <a:t>(مطالعه‌ي موردي: ساردوئیه، شهرستان جیرفت)</a:t>
            </a:r>
            <a:endParaRPr lang="en-US" sz="3200" b="1" dirty="0">
              <a:cs typeface="B Nazanin" pitchFamily="2" charset="-78"/>
            </a:endParaRPr>
          </a:p>
        </p:txBody>
      </p:sp>
      <p:sp>
        <p:nvSpPr>
          <p:cNvPr id="43" name="Rectangle 10"/>
          <p:cNvSpPr>
            <a:spLocks noChangeArrowheads="1"/>
          </p:cNvSpPr>
          <p:nvPr/>
        </p:nvSpPr>
        <p:spPr bwMode="auto">
          <a:xfrm>
            <a:off x="99925" y="3414624"/>
            <a:ext cx="3528392" cy="471868"/>
          </a:xfrm>
          <a:prstGeom prst="rect">
            <a:avLst/>
          </a:prstGeom>
          <a:noFill/>
          <a:ln w="9525">
            <a:noFill/>
            <a:miter lim="800000"/>
            <a:headEnd/>
            <a:tailEnd/>
          </a:ln>
          <a:effectLst/>
        </p:spPr>
        <p:txBody>
          <a:bodyPr wrap="square" lIns="101543" tIns="50772" rIns="101543" bIns="50772" anchor="ctr">
            <a:spAutoFit/>
          </a:bodyPr>
          <a:lstStyle/>
          <a:p>
            <a:pPr algn="ctr" defTabSz="1016000" rtl="1"/>
            <a:r>
              <a:rPr lang="fa-IR" sz="2400" dirty="0" smtClean="0">
                <a:cs typeface="B Nazanin" pitchFamily="2" charset="-78"/>
              </a:rPr>
              <a:t>نويسنده مسئول: </a:t>
            </a:r>
            <a:r>
              <a:rPr lang="ar-SA" sz="2400" dirty="0" smtClean="0">
                <a:cs typeface="B Nazanin" pitchFamily="2" charset="-78"/>
              </a:rPr>
              <a:t>عيسی اسفنديارپور</a:t>
            </a:r>
            <a:endParaRPr lang="fa-IR" sz="2400" b="1" dirty="0">
              <a:cs typeface="B Nazanin" pitchFamily="2" charset="-78"/>
            </a:endParaRPr>
          </a:p>
        </p:txBody>
      </p:sp>
      <p:pic>
        <p:nvPicPr>
          <p:cNvPr id="44" name="Picture 43" descr="130191447019.jpg.jpg"/>
          <p:cNvPicPr>
            <a:picLocks noChangeAspect="1"/>
          </p:cNvPicPr>
          <p:nvPr/>
        </p:nvPicPr>
        <p:blipFill>
          <a:blip r:embed="rId21" cstate="print"/>
          <a:stretch>
            <a:fillRect/>
          </a:stretch>
        </p:blipFill>
        <p:spPr>
          <a:xfrm>
            <a:off x="766930" y="271351"/>
            <a:ext cx="2210680" cy="299586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57150" cap="flat" cmpd="thinThick" algn="ctr">
          <a:solidFill>
            <a:srgbClr val="0000FF"/>
          </a:solidFill>
          <a:prstDash val="dash"/>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57600" rtl="0" eaLnBrk="1" fontAlgn="base" latinLnBrk="0" hangingPunct="1">
          <a:lnSpc>
            <a:spcPct val="100000"/>
          </a:lnSpc>
          <a:spcBef>
            <a:spcPct val="0"/>
          </a:spcBef>
          <a:spcAft>
            <a:spcPct val="0"/>
          </a:spcAft>
          <a:buClrTx/>
          <a:buSzTx/>
          <a:buFontTx/>
          <a:buNone/>
          <a:tabLst/>
          <a:defRPr kumimoji="0" lang="en-US" sz="7200" b="0" i="0" u="none" strike="noStrike" cap="none" normalizeH="0" baseline="0" smtClean="0">
            <a:ln>
              <a:noFill/>
            </a:ln>
            <a:solidFill>
              <a:schemeClr val="tx1"/>
            </a:solidFill>
            <a:effectLst/>
            <a:latin typeface="Arial" pitchFamily="34" charset="0"/>
            <a:cs typeface="B Lotus" pitchFamily="2" charset="-78"/>
          </a:defRPr>
        </a:defPPr>
      </a:lstStyle>
    </a:spDef>
    <a:lnDef>
      <a:spPr bwMode="auto">
        <a:xfrm>
          <a:off x="0" y="0"/>
          <a:ext cx="1" cy="1"/>
        </a:xfrm>
        <a:custGeom>
          <a:avLst/>
          <a:gdLst/>
          <a:ahLst/>
          <a:cxnLst/>
          <a:rect l="0" t="0" r="0" b="0"/>
          <a:pathLst/>
        </a:custGeom>
        <a:solidFill>
          <a:schemeClr val="bg1"/>
        </a:solidFill>
        <a:ln w="57150" cap="flat" cmpd="thinThick" algn="ctr">
          <a:solidFill>
            <a:srgbClr val="0000FF"/>
          </a:solidFill>
          <a:prstDash val="dash"/>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57600" rtl="0" eaLnBrk="1" fontAlgn="base" latinLnBrk="0" hangingPunct="1">
          <a:lnSpc>
            <a:spcPct val="100000"/>
          </a:lnSpc>
          <a:spcBef>
            <a:spcPct val="0"/>
          </a:spcBef>
          <a:spcAft>
            <a:spcPct val="0"/>
          </a:spcAft>
          <a:buClrTx/>
          <a:buSzTx/>
          <a:buFontTx/>
          <a:buNone/>
          <a:tabLst/>
          <a:defRPr kumimoji="0" lang="en-US" sz="7200" b="0" i="0" u="none" strike="noStrike" cap="none" normalizeH="0" baseline="0" smtClean="0">
            <a:ln>
              <a:noFill/>
            </a:ln>
            <a:solidFill>
              <a:schemeClr val="tx1"/>
            </a:solidFill>
            <a:effectLst/>
            <a:latin typeface="Arial" pitchFamily="34" charset="0"/>
            <a:cs typeface="B Lotus" pitchFamily="2" charset="-7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1049</TotalTime>
  <Words>2236</Words>
  <Application>Microsoft Office PowerPoint</Application>
  <PresentationFormat>Custom</PresentationFormat>
  <Paragraphs>81</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Default Design</vt:lpstr>
      <vt:lpstr>Equation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TMU</dc:creator>
  <cp:lastModifiedBy>Valiyeasr</cp:lastModifiedBy>
  <cp:revision>99</cp:revision>
  <dcterms:created xsi:type="dcterms:W3CDTF">2005-07-04T06:05:01Z</dcterms:created>
  <dcterms:modified xsi:type="dcterms:W3CDTF">2015-07-27T07:32:08Z</dcterms:modified>
</cp:coreProperties>
</file>